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3"/>
  </p:notesMasterIdLst>
  <p:sldIdLst>
    <p:sldId id="256" r:id="rId2"/>
    <p:sldId id="257" r:id="rId3"/>
    <p:sldId id="265" r:id="rId4"/>
    <p:sldId id="259" r:id="rId5"/>
    <p:sldId id="271" r:id="rId6"/>
    <p:sldId id="261" r:id="rId7"/>
    <p:sldId id="262" r:id="rId8"/>
    <p:sldId id="273" r:id="rId9"/>
    <p:sldId id="270" r:id="rId10"/>
    <p:sldId id="274" r:id="rId11"/>
    <p:sldId id="260" r:id="rId12"/>
    <p:sldId id="267" r:id="rId13"/>
    <p:sldId id="268" r:id="rId14"/>
    <p:sldId id="272" r:id="rId15"/>
    <p:sldId id="275" r:id="rId16"/>
    <p:sldId id="263" r:id="rId17"/>
    <p:sldId id="266" r:id="rId18"/>
    <p:sldId id="269" r:id="rId19"/>
    <p:sldId id="264" r:id="rId20"/>
    <p:sldId id="276" r:id="rId21"/>
    <p:sldId id="2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E4C8E-BC5E-53BA-6B80-8D8D3CC7C189}" v="688" dt="2024-11-19T17:09:26.236"/>
    <p1510:client id="{24528388-6141-BB1D-0259-1506094D7096}" v="204" dt="2024-11-19T19:44:01.770"/>
    <p1510:client id="{43E1956B-61DF-4EC4-8202-46FE1B465011}" v="44" dt="2024-11-19T18:22:09.725"/>
    <p1510:client id="{4A4E616D-E6FB-489B-9004-B73BE83BC525}" v="96" dt="2024-11-19T17:58:55.631"/>
    <p1510:client id="{7BDE93FD-D90D-1491-2F23-8011B1FE8708}" v="2102" dt="2024-11-19T21:12:09.884"/>
    <p1510:client id="{823566DA-9C60-4E8E-BAC0-92E93BEE404D}" v="6" dt="2024-11-19T17:18:25.020"/>
    <p1510:client id="{A29E1B2B-45F5-48CA-A5C5-590B48DB8F29}" v="120" dt="2024-11-19T18:05:44.542"/>
    <p1510:client id="{B4233728-6184-6E9F-DE71-EE5F204D649A}" v="1254" dt="2024-11-19T20:18:39.829"/>
    <p1510:client id="{B63D7D0D-2DC5-03AD-AB14-BABA76B1BFBE}" v="1500" dt="2024-11-19T17:17:58.142"/>
    <p1510:client id="{C0C9CF37-32A5-49B0-B8A1-7670AE40CFC8}" v="2" dt="2024-11-19T17:01:45.030"/>
    <p1510:client id="{C443012B-15BF-FFBA-E896-E19074A958CB}" v="717" dt="2024-11-19T08:09:21.986"/>
    <p1510:client id="{CA600B7B-A204-445D-B787-86B09B6B70D9}" v="257" dt="2024-11-19T18:16:17.974"/>
    <p1510:client id="{EA8E8BBA-84EE-49C7-B384-5F2454BB7BFE}" v="50" dt="2024-11-19T17:17:21.324"/>
    <p1510:client id="{EC8F1E74-7F8E-49F1-9331-827623360184}" v="37" dt="2024-11-19T17:11:58.283"/>
    <p1510:client id="{F6572AFC-3192-5B49-9C4B-9AA601A3C685}" v="51" dt="2024-11-19T20:54:29.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23A79-14E0-446E-B2D6-C13D73E41D1B}" type="datetimeFigureOut">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439960-1978-4124-9C6F-D1DE0D0EF94E}" type="slidenum">
              <a:t>‹#›</a:t>
            </a:fld>
            <a:endParaRPr lang="en-US"/>
          </a:p>
        </p:txBody>
      </p:sp>
    </p:spTree>
    <p:extLst>
      <p:ext uri="{BB962C8B-B14F-4D97-AF65-F5344CB8AC3E}">
        <p14:creationId xmlns:p14="http://schemas.microsoft.com/office/powerpoint/2010/main" val="183148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Among 25 features, we have 8 categorical features (exclude the </a:t>
            </a:r>
            <a:r>
              <a:rPr lang="en-US" err="1">
                <a:ea typeface="Calibri"/>
                <a:cs typeface="Calibri"/>
              </a:rPr>
              <a:t>customerID</a:t>
            </a:r>
            <a:r>
              <a:rPr lang="en-US">
                <a:ea typeface="Calibri"/>
                <a:cs typeface="Calibri"/>
              </a:rPr>
              <a:t> and credit </a:t>
            </a:r>
            <a:r>
              <a:rPr lang="en-US" err="1">
                <a:ea typeface="Calibri"/>
                <a:cs typeface="Calibri"/>
              </a:rPr>
              <a:t>scrore</a:t>
            </a:r>
            <a:r>
              <a:rPr lang="en-US">
                <a:ea typeface="Calibri"/>
                <a:cs typeface="Calibri"/>
              </a:rPr>
              <a:t> ).</a:t>
            </a:r>
          </a:p>
          <a:p>
            <a:r>
              <a:rPr lang="en-US">
                <a:ea typeface="Calibri"/>
                <a:cs typeface="Calibri"/>
              </a:rPr>
              <a:t>To train the SVM, KNN, log-reg models, we have to convert them into one-hot coding.</a:t>
            </a:r>
          </a:p>
          <a:p>
            <a:r>
              <a:rPr lang="en-US">
                <a:ea typeface="Calibri"/>
                <a:cs typeface="Calibri"/>
              </a:rPr>
              <a:t>And in these 8 features, type of loan is particularly tricky because is has 6,000 unique values</a:t>
            </a:r>
          </a:p>
          <a:p>
            <a:r>
              <a:rPr lang="en-US">
                <a:ea typeface="Calibri"/>
                <a:cs typeface="Calibri"/>
              </a:rPr>
              <a:t>If we use one-hot coding directly, we would have more than 6,000 columns.</a:t>
            </a:r>
          </a:p>
          <a:p>
            <a:r>
              <a:rPr lang="en-US">
                <a:ea typeface="Calibri"/>
                <a:cs typeface="Calibri"/>
              </a:rPr>
              <a:t>SO, we had to look into the type of loan </a:t>
            </a:r>
          </a:p>
          <a:p>
            <a:r>
              <a:rPr lang="en-US">
                <a:ea typeface="Calibri"/>
                <a:cs typeface="Calibri"/>
              </a:rPr>
              <a:t>---one-hot</a:t>
            </a:r>
          </a:p>
          <a:p>
            <a:r>
              <a:rPr lang="en-US"/>
              <a:t>I applied one-hot encoding to the cate columns to convert its categorical values into numerical format. Each unique category in the column was represented as a new binary feature (0 or 1).</a:t>
            </a:r>
            <a:endParaRPr lang="en-US">
              <a:cs typeface="Calibri"/>
            </a:endParaRPr>
          </a:p>
        </p:txBody>
      </p:sp>
      <p:sp>
        <p:nvSpPr>
          <p:cNvPr id="4" name="Slide Number Placeholder 3"/>
          <p:cNvSpPr>
            <a:spLocks noGrp="1"/>
          </p:cNvSpPr>
          <p:nvPr>
            <p:ph type="sldNum" sz="quarter" idx="5"/>
          </p:nvPr>
        </p:nvSpPr>
        <p:spPr/>
        <p:txBody>
          <a:bodyPr/>
          <a:lstStyle/>
          <a:p>
            <a:fld id="{D4439960-1978-4124-9C6F-D1DE0D0EF94E}" type="slidenum">
              <a:t>6</a:t>
            </a:fld>
            <a:endParaRPr lang="en-US"/>
          </a:p>
        </p:txBody>
      </p:sp>
    </p:spTree>
    <p:extLst>
      <p:ext uri="{BB962C8B-B14F-4D97-AF65-F5344CB8AC3E}">
        <p14:creationId xmlns:p14="http://schemas.microsoft.com/office/powerpoint/2010/main" val="1210429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can see each value is a list, it's combined with several types of loans. </a:t>
            </a:r>
          </a:p>
          <a:p>
            <a:r>
              <a:rPr lang="en-US">
                <a:ea typeface="Calibri"/>
                <a:cs typeface="Calibri"/>
              </a:rPr>
              <a:t>So, first we should separate those types </a:t>
            </a:r>
            <a:r>
              <a:rPr lang="en-US" err="1">
                <a:ea typeface="Calibri"/>
                <a:cs typeface="Calibri"/>
              </a:rPr>
              <a:t>indside</a:t>
            </a:r>
            <a:r>
              <a:rPr lang="en-US">
                <a:ea typeface="Calibri"/>
                <a:cs typeface="Calibri"/>
              </a:rPr>
              <a:t>.</a:t>
            </a:r>
          </a:p>
          <a:p>
            <a:r>
              <a:rPr lang="en-US">
                <a:ea typeface="Calibri"/>
                <a:cs typeface="Calibri"/>
              </a:rPr>
              <a:t>The 2nd problem is it used different text for the same type.</a:t>
            </a:r>
          </a:p>
          <a:p>
            <a:r>
              <a:rPr lang="en-US">
                <a:ea typeface="Calibri"/>
                <a:cs typeface="Calibri"/>
              </a:rPr>
              <a:t>You can see it sometimes add a 'and' in front of the loan's name</a:t>
            </a:r>
          </a:p>
          <a:p>
            <a:r>
              <a:rPr lang="en-US">
                <a:ea typeface="Calibri"/>
                <a:cs typeface="Calibri"/>
              </a:rPr>
              <a:t>We have to make sure the one-hot coding result count them as the same type.</a:t>
            </a:r>
          </a:p>
          <a:p>
            <a:r>
              <a:rPr lang="en-US">
                <a:ea typeface="Calibri"/>
                <a:cs typeface="Calibri"/>
              </a:rPr>
              <a:t>After addressing the problem, it turns out that there are 9 types of loan here.</a:t>
            </a:r>
          </a:p>
          <a:p>
            <a:r>
              <a:rPr lang="en-US">
                <a:ea typeface="Calibri"/>
                <a:cs typeface="Calibri"/>
              </a:rPr>
              <a:t>Then, we converted all other categorical features, our columns grow from 25 to 60</a:t>
            </a:r>
            <a:endParaRPr lang="en-US"/>
          </a:p>
        </p:txBody>
      </p:sp>
      <p:sp>
        <p:nvSpPr>
          <p:cNvPr id="4" name="Slide Number Placeholder 3"/>
          <p:cNvSpPr>
            <a:spLocks noGrp="1"/>
          </p:cNvSpPr>
          <p:nvPr>
            <p:ph type="sldNum" sz="quarter" idx="5"/>
          </p:nvPr>
        </p:nvSpPr>
        <p:spPr/>
        <p:txBody>
          <a:bodyPr/>
          <a:lstStyle/>
          <a:p>
            <a:fld id="{D4439960-1978-4124-9C6F-D1DE0D0EF94E}" type="slidenum">
              <a:t>7</a:t>
            </a:fld>
            <a:endParaRPr lang="en-US"/>
          </a:p>
        </p:txBody>
      </p:sp>
    </p:spTree>
    <p:extLst>
      <p:ext uri="{BB962C8B-B14F-4D97-AF65-F5344CB8AC3E}">
        <p14:creationId xmlns:p14="http://schemas.microsoft.com/office/powerpoint/2010/main" val="176366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How can the next step that could increase the models </a:t>
            </a:r>
            <a:r>
              <a:rPr lang="en-US" err="1">
                <a:ea typeface="Calibri"/>
                <a:cs typeface="Calibri"/>
              </a:rPr>
              <a:t>perfomance</a:t>
            </a:r>
            <a:r>
              <a:rPr lang="en-US">
                <a:ea typeface="Calibri"/>
                <a:cs typeface="Calibri"/>
              </a:rPr>
              <a:t>?</a:t>
            </a:r>
          </a:p>
          <a:p>
            <a:r>
              <a:rPr lang="en-US">
                <a:ea typeface="Calibri"/>
                <a:cs typeface="Calibri"/>
              </a:rPr>
              <a:t>As our data set has more standard score people, fewer poor and least good credit people,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439960-1978-4124-9C6F-D1DE0D0EF94E}" type="slidenum">
              <a:rPr lang="en-US"/>
              <a:t>19</a:t>
            </a:fld>
            <a:endParaRPr lang="en-US"/>
          </a:p>
        </p:txBody>
      </p:sp>
    </p:spTree>
    <p:extLst>
      <p:ext uri="{BB962C8B-B14F-4D97-AF65-F5344CB8AC3E}">
        <p14:creationId xmlns:p14="http://schemas.microsoft.com/office/powerpoint/2010/main" val="265803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tried PCA, but there were bugs and we could not fix them </a:t>
            </a:r>
          </a:p>
        </p:txBody>
      </p:sp>
      <p:sp>
        <p:nvSpPr>
          <p:cNvPr id="4" name="Slide Number Placeholder 3"/>
          <p:cNvSpPr>
            <a:spLocks noGrp="1"/>
          </p:cNvSpPr>
          <p:nvPr>
            <p:ph type="sldNum" sz="quarter" idx="5"/>
          </p:nvPr>
        </p:nvSpPr>
        <p:spPr/>
        <p:txBody>
          <a:bodyPr/>
          <a:lstStyle/>
          <a:p>
            <a:fld id="{D4439960-1978-4124-9C6F-D1DE0D0EF94E}" type="slidenum">
              <a:rPr lang="en-US"/>
              <a:t>20</a:t>
            </a:fld>
            <a:endParaRPr lang="en-US"/>
          </a:p>
        </p:txBody>
      </p:sp>
    </p:spTree>
    <p:extLst>
      <p:ext uri="{BB962C8B-B14F-4D97-AF65-F5344CB8AC3E}">
        <p14:creationId xmlns:p14="http://schemas.microsoft.com/office/powerpoint/2010/main" val="62289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11/19/2024</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3592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54021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7283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915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11/19/2024</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452465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9306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7486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786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0463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11/19/2024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12726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11/19/2024</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571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11/19/2024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3478300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9" r:id="rId6"/>
    <p:sldLayoutId id="2147483664" r:id="rId7"/>
    <p:sldLayoutId id="2147483665" r:id="rId8"/>
    <p:sldLayoutId id="2147483666" r:id="rId9"/>
    <p:sldLayoutId id="2147483667" r:id="rId10"/>
    <p:sldLayoutId id="2147483668"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5870BB34-1E11-4A38-961E-8BECD4EB2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Stock exchange numbers">
            <a:extLst>
              <a:ext uri="{FF2B5EF4-FFF2-40B4-BE49-F238E27FC236}">
                <a16:creationId xmlns:a16="http://schemas.microsoft.com/office/drawing/2014/main" id="{ACAFE209-648D-6F2E-8A27-B9A7D8863C80}"/>
              </a:ext>
            </a:extLst>
          </p:cNvPr>
          <p:cNvPicPr>
            <a:picLocks noChangeAspect="1"/>
          </p:cNvPicPr>
          <p:nvPr/>
        </p:nvPicPr>
        <p:blipFill>
          <a:blip r:embed="rId2"/>
          <a:srcRect t="10157" b="5574"/>
          <a:stretch/>
        </p:blipFill>
        <p:spPr>
          <a:xfrm>
            <a:off x="1" y="10"/>
            <a:ext cx="12191999" cy="6857989"/>
          </a:xfrm>
          <a:prstGeom prst="rect">
            <a:avLst/>
          </a:prstGeom>
        </p:spPr>
      </p:pic>
      <p:sp>
        <p:nvSpPr>
          <p:cNvPr id="23" name="Rectangle 16">
            <a:extLst>
              <a:ext uri="{FF2B5EF4-FFF2-40B4-BE49-F238E27FC236}">
                <a16:creationId xmlns:a16="http://schemas.microsoft.com/office/drawing/2014/main" id="{3E480DB9-98E5-480A-AF30-5D73B6127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206"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8">
            <a:extLst>
              <a:ext uri="{FF2B5EF4-FFF2-40B4-BE49-F238E27FC236}">
                <a16:creationId xmlns:a16="http://schemas.microsoft.com/office/drawing/2014/main" id="{C1F246CF-DB85-4B25-B3A3-F5BBDEE3E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366" y="374904"/>
            <a:ext cx="7340156" cy="6108192"/>
          </a:xfrm>
          <a:prstGeom prst="rect">
            <a:avLst/>
          </a:prstGeom>
          <a:noFill/>
          <a:ln w="63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BC91CA-F5E0-653B-D012-71438AA725B2}"/>
              </a:ext>
            </a:extLst>
          </p:cNvPr>
          <p:cNvSpPr>
            <a:spLocks noGrp="1"/>
          </p:cNvSpPr>
          <p:nvPr>
            <p:ph type="ctrTitle"/>
          </p:nvPr>
        </p:nvSpPr>
        <p:spPr>
          <a:xfrm>
            <a:off x="671830" y="642594"/>
            <a:ext cx="6718433" cy="1746504"/>
          </a:xfrm>
        </p:spPr>
        <p:txBody>
          <a:bodyPr vert="horz" lIns="91440" tIns="45720" rIns="91440" bIns="45720" rtlCol="0" anchor="ctr">
            <a:normAutofit/>
          </a:bodyPr>
          <a:lstStyle/>
          <a:p>
            <a:pPr algn="l">
              <a:lnSpc>
                <a:spcPct val="90000"/>
              </a:lnSpc>
            </a:pPr>
            <a:r>
              <a:rPr lang="en-US" sz="4800" spc="0">
                <a:solidFill>
                  <a:schemeClr val="tx1">
                    <a:lumMod val="75000"/>
                    <a:lumOff val="25000"/>
                  </a:schemeClr>
                </a:solidFill>
              </a:rPr>
              <a:t>Credit Score Classification</a:t>
            </a:r>
          </a:p>
        </p:txBody>
      </p:sp>
      <p:sp>
        <p:nvSpPr>
          <p:cNvPr id="3" name="Subtitle 2">
            <a:extLst>
              <a:ext uri="{FF2B5EF4-FFF2-40B4-BE49-F238E27FC236}">
                <a16:creationId xmlns:a16="http://schemas.microsoft.com/office/drawing/2014/main" id="{9EAAA1DF-FE12-7106-F13B-D9A06DD2A2BB}"/>
              </a:ext>
            </a:extLst>
          </p:cNvPr>
          <p:cNvSpPr>
            <a:spLocks noGrp="1"/>
          </p:cNvSpPr>
          <p:nvPr>
            <p:ph type="subTitle" idx="1"/>
          </p:nvPr>
        </p:nvSpPr>
        <p:spPr>
          <a:xfrm>
            <a:off x="671831" y="2389098"/>
            <a:ext cx="6718434" cy="3645942"/>
          </a:xfrm>
        </p:spPr>
        <p:txBody>
          <a:bodyPr vert="horz" lIns="91440" tIns="45720" rIns="91440" bIns="45720" rtlCol="0">
            <a:normAutofit/>
          </a:bodyPr>
          <a:lstStyle/>
          <a:p>
            <a:pPr indent="-182880" algn="l">
              <a:lnSpc>
                <a:spcPct val="100000"/>
              </a:lnSpc>
              <a:spcAft>
                <a:spcPts val="600"/>
              </a:spcAft>
              <a:buFont typeface="Garamond" pitchFamily="18" charset="0"/>
              <a:buChar char="◦"/>
            </a:pPr>
            <a:r>
              <a:rPr lang="en-US" b="1">
                <a:solidFill>
                  <a:schemeClr val="tx1">
                    <a:lumMod val="75000"/>
                    <a:lumOff val="25000"/>
                  </a:schemeClr>
                </a:solidFill>
              </a:rPr>
              <a:t>Group 7:</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Abiodun Bello</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Ying-Tzu Chen</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Mrudula Jethe Bhanushali</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Shruthi Ramesh</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Arwin Kumar Ravi</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Rohith Thiagarajan</a:t>
            </a:r>
          </a:p>
          <a:p>
            <a:pPr indent="-182880" algn="l">
              <a:lnSpc>
                <a:spcPct val="100000"/>
              </a:lnSpc>
              <a:spcAft>
                <a:spcPts val="600"/>
              </a:spcAft>
              <a:buFont typeface="Garamond" pitchFamily="18" charset="0"/>
              <a:buChar char="◦"/>
            </a:pPr>
            <a:endParaRPr lang="en-US">
              <a:solidFill>
                <a:schemeClr val="tx1">
                  <a:lumMod val="75000"/>
                  <a:lumOff val="25000"/>
                </a:schemeClr>
              </a:solidFill>
            </a:endParaRPr>
          </a:p>
        </p:txBody>
      </p:sp>
    </p:spTree>
    <p:extLst>
      <p:ext uri="{BB962C8B-B14F-4D97-AF65-F5344CB8AC3E}">
        <p14:creationId xmlns:p14="http://schemas.microsoft.com/office/powerpoint/2010/main" val="190643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5B64-CE55-53F3-AACE-49DFA28E9815}"/>
              </a:ext>
            </a:extLst>
          </p:cNvPr>
          <p:cNvSpPr>
            <a:spLocks noGrp="1"/>
          </p:cNvSpPr>
          <p:nvPr>
            <p:ph type="title"/>
          </p:nvPr>
        </p:nvSpPr>
        <p:spPr/>
        <p:txBody>
          <a:bodyPr/>
          <a:lstStyle/>
          <a:p>
            <a:r>
              <a:rPr lang="en-US"/>
              <a:t>Data Preprocessing – Encoding Y</a:t>
            </a:r>
          </a:p>
        </p:txBody>
      </p:sp>
      <p:sp>
        <p:nvSpPr>
          <p:cNvPr id="5" name="TextBox 4">
            <a:extLst>
              <a:ext uri="{FF2B5EF4-FFF2-40B4-BE49-F238E27FC236}">
                <a16:creationId xmlns:a16="http://schemas.microsoft.com/office/drawing/2014/main" id="{13E0A50F-B1EF-AD7D-366F-15F838AC2AB3}"/>
              </a:ext>
            </a:extLst>
          </p:cNvPr>
          <p:cNvSpPr txBox="1"/>
          <p:nvPr/>
        </p:nvSpPr>
        <p:spPr>
          <a:xfrm>
            <a:off x="1062514" y="2000988"/>
            <a:ext cx="43072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Credit Score: Standard, Good, Poor</a:t>
            </a:r>
          </a:p>
          <a:p>
            <a:pPr marL="285750" indent="-285750">
              <a:buFont typeface="Arial"/>
              <a:buChar char="•"/>
            </a:pPr>
            <a:r>
              <a:rPr lang="en-US"/>
              <a:t>Covert into: </a:t>
            </a:r>
            <a:br>
              <a:rPr lang="en-US"/>
            </a:br>
            <a:r>
              <a:rPr lang="en-US"/>
              <a:t>  Standard: 2, Good: 0, Poor: 1</a:t>
            </a:r>
          </a:p>
        </p:txBody>
      </p:sp>
      <p:pic>
        <p:nvPicPr>
          <p:cNvPr id="8" name="Content Placeholder 7" descr="A screenshot of a computer&#10;&#10;Description automatically generated">
            <a:extLst>
              <a:ext uri="{FF2B5EF4-FFF2-40B4-BE49-F238E27FC236}">
                <a16:creationId xmlns:a16="http://schemas.microsoft.com/office/drawing/2014/main" id="{EA5EBFAA-41D2-A428-B026-3B6FA401513C}"/>
              </a:ext>
            </a:extLst>
          </p:cNvPr>
          <p:cNvPicPr>
            <a:picLocks noGrp="1" noChangeAspect="1"/>
          </p:cNvPicPr>
          <p:nvPr>
            <p:ph idx="1"/>
          </p:nvPr>
        </p:nvPicPr>
        <p:blipFill>
          <a:blip r:embed="rId2"/>
          <a:stretch>
            <a:fillRect/>
          </a:stretch>
        </p:blipFill>
        <p:spPr>
          <a:xfrm>
            <a:off x="5364911" y="2012406"/>
            <a:ext cx="5257800" cy="3714750"/>
          </a:xfrm>
        </p:spPr>
      </p:pic>
    </p:spTree>
    <p:extLst>
      <p:ext uri="{BB962C8B-B14F-4D97-AF65-F5344CB8AC3E}">
        <p14:creationId xmlns:p14="http://schemas.microsoft.com/office/powerpoint/2010/main" val="124117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56750-BDCB-3836-8A9E-1EC546D71C0E}"/>
              </a:ext>
            </a:extLst>
          </p:cNvPr>
          <p:cNvSpPr>
            <a:spLocks noGrp="1"/>
          </p:cNvSpPr>
          <p:nvPr>
            <p:ph type="title"/>
          </p:nvPr>
        </p:nvSpPr>
        <p:spPr>
          <a:xfrm>
            <a:off x="1120531" y="623056"/>
            <a:ext cx="10058400" cy="82063"/>
          </a:xfrm>
        </p:spPr>
        <p:txBody>
          <a:bodyPr>
            <a:noAutofit/>
          </a:bodyPr>
          <a:lstStyle/>
          <a:p>
            <a:r>
              <a:rPr lang="en-US" sz="2800"/>
              <a:t>K-NN</a:t>
            </a:r>
          </a:p>
        </p:txBody>
      </p:sp>
      <p:pic>
        <p:nvPicPr>
          <p:cNvPr id="4" name="Content Placeholder 3" descr="A screenshot of a graph&#10;&#10;Description automatically generated">
            <a:extLst>
              <a:ext uri="{FF2B5EF4-FFF2-40B4-BE49-F238E27FC236}">
                <a16:creationId xmlns:a16="http://schemas.microsoft.com/office/drawing/2014/main" id="{55B178B3-4D6D-0D02-A9F8-0BDD8587B193}"/>
              </a:ext>
            </a:extLst>
          </p:cNvPr>
          <p:cNvPicPr>
            <a:picLocks noGrp="1" noChangeAspect="1"/>
          </p:cNvPicPr>
          <p:nvPr>
            <p:ph idx="1"/>
          </p:nvPr>
        </p:nvPicPr>
        <p:blipFill>
          <a:blip r:embed="rId2"/>
          <a:stretch>
            <a:fillRect/>
          </a:stretch>
        </p:blipFill>
        <p:spPr>
          <a:xfrm>
            <a:off x="7552134" y="4399725"/>
            <a:ext cx="4108206" cy="1831731"/>
          </a:xfrm>
        </p:spPr>
      </p:pic>
      <p:pic>
        <p:nvPicPr>
          <p:cNvPr id="3" name="Picture 2" descr="A blue squares with white text&#10;&#10;Description automatically generated">
            <a:extLst>
              <a:ext uri="{FF2B5EF4-FFF2-40B4-BE49-F238E27FC236}">
                <a16:creationId xmlns:a16="http://schemas.microsoft.com/office/drawing/2014/main" id="{4F44156C-2D77-D26E-1909-3523A8A1CE5E}"/>
              </a:ext>
            </a:extLst>
          </p:cNvPr>
          <p:cNvPicPr>
            <a:picLocks noChangeAspect="1"/>
          </p:cNvPicPr>
          <p:nvPr/>
        </p:nvPicPr>
        <p:blipFill>
          <a:blip r:embed="rId3"/>
          <a:stretch>
            <a:fillRect/>
          </a:stretch>
        </p:blipFill>
        <p:spPr>
          <a:xfrm>
            <a:off x="773962" y="4048906"/>
            <a:ext cx="3059992" cy="2188310"/>
          </a:xfrm>
          <a:prstGeom prst="rect">
            <a:avLst/>
          </a:prstGeom>
        </p:spPr>
      </p:pic>
      <p:sp>
        <p:nvSpPr>
          <p:cNvPr id="6" name="TextBox 5">
            <a:extLst>
              <a:ext uri="{FF2B5EF4-FFF2-40B4-BE49-F238E27FC236}">
                <a16:creationId xmlns:a16="http://schemas.microsoft.com/office/drawing/2014/main" id="{914F975C-F27F-62DF-54DD-681C5E4C2AF5}"/>
              </a:ext>
            </a:extLst>
          </p:cNvPr>
          <p:cNvSpPr txBox="1"/>
          <p:nvPr/>
        </p:nvSpPr>
        <p:spPr>
          <a:xfrm>
            <a:off x="665969" y="904292"/>
            <a:ext cx="1109988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arenR"/>
            </a:pPr>
            <a:r>
              <a:rPr lang="en-US" sz="1400">
                <a:ea typeface="+mn-lt"/>
                <a:cs typeface="+mn-lt"/>
              </a:rPr>
              <a:t>K-Value Selection: </a:t>
            </a:r>
            <a:endParaRPr lang="en-US" sz="1400"/>
          </a:p>
          <a:p>
            <a:r>
              <a:rPr lang="en-US" sz="1400">
                <a:ea typeface="+mn-lt"/>
                <a:cs typeface="+mn-lt"/>
              </a:rPr>
              <a:t>The model used k=5 neighbors for classification.</a:t>
            </a:r>
            <a:br>
              <a:rPr lang="en-US" sz="1400">
                <a:ea typeface="+mn-lt"/>
                <a:cs typeface="+mn-lt"/>
              </a:rPr>
            </a:br>
            <a:br>
              <a:rPr lang="en-US" sz="1400">
                <a:ea typeface="+mn-lt"/>
                <a:cs typeface="+mn-lt"/>
              </a:rPr>
            </a:br>
            <a:r>
              <a:rPr lang="en-US" sz="1400">
                <a:ea typeface="+mn-lt"/>
                <a:cs typeface="+mn-lt"/>
              </a:rPr>
              <a:t>2) Train-Test Split:</a:t>
            </a:r>
            <a:endParaRPr lang="en-US" sz="1400"/>
          </a:p>
          <a:p>
            <a:r>
              <a:rPr lang="en-US" sz="1400">
                <a:ea typeface="+mn-lt"/>
                <a:cs typeface="+mn-lt"/>
              </a:rPr>
              <a:t>The data was split using an 80-20 ratio.80% training data , 20% testing data</a:t>
            </a:r>
            <a:br>
              <a:rPr lang="en-US" sz="1400">
                <a:ea typeface="+mn-lt"/>
                <a:cs typeface="+mn-lt"/>
              </a:rPr>
            </a:br>
            <a:endParaRPr lang="en-US" sz="1400"/>
          </a:p>
          <a:p>
            <a:r>
              <a:rPr lang="en-US" sz="1400"/>
              <a:t>3) Distance Metric Choice:</a:t>
            </a:r>
          </a:p>
          <a:p>
            <a:r>
              <a:rPr lang="en-US" sz="1400">
                <a:ea typeface="+mn-lt"/>
                <a:cs typeface="+mn-lt"/>
              </a:rPr>
              <a:t>Euclidean distance was selected as the metric for several reasons:</a:t>
            </a:r>
            <a:endParaRPr lang="en-US" sz="1400"/>
          </a:p>
          <a:p>
            <a:r>
              <a:rPr lang="en-US" sz="1200" err="1">
                <a:ea typeface="+mn-lt"/>
                <a:cs typeface="+mn-lt"/>
              </a:rPr>
              <a:t>i</a:t>
            </a:r>
            <a:r>
              <a:rPr lang="en-US" sz="1200">
                <a:ea typeface="+mn-lt"/>
                <a:cs typeface="+mn-lt"/>
              </a:rPr>
              <a:t>) The dataset is a mixed dataset containing both types of variables.</a:t>
            </a:r>
            <a:endParaRPr lang="en-US" sz="1200"/>
          </a:p>
          <a:p>
            <a:r>
              <a:rPr lang="en-US" sz="1200">
                <a:ea typeface="+mn-lt"/>
                <a:cs typeface="+mn-lt"/>
              </a:rPr>
              <a:t>ii) Categorical variables were encoded using </a:t>
            </a:r>
            <a:r>
              <a:rPr lang="en-US" sz="1200" err="1">
                <a:ea typeface="+mn-lt"/>
                <a:cs typeface="+mn-lt"/>
              </a:rPr>
              <a:t>LabelEncoder</a:t>
            </a:r>
            <a:r>
              <a:rPr lang="en-US" sz="1200">
                <a:ea typeface="+mn-lt"/>
                <a:cs typeface="+mn-lt"/>
              </a:rPr>
              <a:t> &amp; continuous variables were standardized using </a:t>
            </a:r>
            <a:r>
              <a:rPr lang="en-US" sz="1200" err="1">
                <a:ea typeface="+mn-lt"/>
                <a:cs typeface="+mn-lt"/>
              </a:rPr>
              <a:t>StandardScaler</a:t>
            </a:r>
            <a:r>
              <a:rPr lang="en-US" sz="1200">
                <a:ea typeface="+mn-lt"/>
                <a:cs typeface="+mn-lt"/>
              </a:rPr>
              <a:t> to ensure all features contribute equally to distance calculations</a:t>
            </a:r>
            <a:endParaRPr lang="en-US" sz="1200"/>
          </a:p>
          <a:p>
            <a:r>
              <a:rPr lang="en-US" sz="1200">
                <a:ea typeface="+mn-lt"/>
                <a:cs typeface="+mn-lt"/>
              </a:rPr>
              <a:t>iii) It performs well with continuous numerical features in the credit score dataset &amp; effectively handles the dataset's multiple dimensions</a:t>
            </a:r>
            <a:endParaRPr lang="en-US">
              <a:ea typeface="+mn-lt"/>
              <a:cs typeface="+mn-lt"/>
            </a:endParaRPr>
          </a:p>
          <a:p>
            <a:r>
              <a:rPr lang="en-US" sz="1200">
                <a:ea typeface="+mn-lt"/>
                <a:cs typeface="+mn-lt"/>
              </a:rPr>
              <a:t>iv) Particularly suitable for financial data where absolute distances between features are meaningful.</a:t>
            </a:r>
            <a:br>
              <a:rPr lang="en-US"/>
            </a:br>
            <a:r>
              <a:rPr lang="en-US" sz="1200">
                <a:ea typeface="+mn-lt"/>
                <a:cs typeface="+mn-lt"/>
              </a:rPr>
              <a:t>This configuration achieved a 72% accuracy rate with a strong ROC-AUC score of 0.85, indicating good model performance for credit score classification.</a:t>
            </a:r>
            <a:endParaRPr lang="en-US"/>
          </a:p>
          <a:p>
            <a:pPr algn="l"/>
            <a:endParaRPr lang="en-US" sz="1200"/>
          </a:p>
          <a:p>
            <a:endParaRPr lang="en-US" sz="1600"/>
          </a:p>
          <a:p>
            <a:endParaRPr lang="en-US" sz="1600"/>
          </a:p>
          <a:p>
            <a:pPr lvl="1"/>
            <a:endParaRPr lang="en-US" sz="1600"/>
          </a:p>
          <a:p>
            <a:pPr lvl="1"/>
            <a:endParaRPr lang="en-US" sz="1600"/>
          </a:p>
          <a:p>
            <a:endParaRPr lang="en-US" sz="1600"/>
          </a:p>
        </p:txBody>
      </p:sp>
      <p:pic>
        <p:nvPicPr>
          <p:cNvPr id="7" name="Picture 6">
            <a:extLst>
              <a:ext uri="{FF2B5EF4-FFF2-40B4-BE49-F238E27FC236}">
                <a16:creationId xmlns:a16="http://schemas.microsoft.com/office/drawing/2014/main" id="{5721AC3E-93EB-894D-79FD-81CB08F166B9}"/>
              </a:ext>
            </a:extLst>
          </p:cNvPr>
          <p:cNvPicPr>
            <a:picLocks noChangeAspect="1"/>
          </p:cNvPicPr>
          <p:nvPr/>
        </p:nvPicPr>
        <p:blipFill>
          <a:blip r:embed="rId4"/>
          <a:stretch>
            <a:fillRect/>
          </a:stretch>
        </p:blipFill>
        <p:spPr>
          <a:xfrm>
            <a:off x="4163388" y="4073141"/>
            <a:ext cx="3051683" cy="2371276"/>
          </a:xfrm>
          <a:prstGeom prst="rect">
            <a:avLst/>
          </a:prstGeom>
        </p:spPr>
      </p:pic>
    </p:spTree>
    <p:extLst>
      <p:ext uri="{BB962C8B-B14F-4D97-AF65-F5344CB8AC3E}">
        <p14:creationId xmlns:p14="http://schemas.microsoft.com/office/powerpoint/2010/main" val="1976710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6D94-AA86-7BE0-DF4F-5214A664085A}"/>
              </a:ext>
            </a:extLst>
          </p:cNvPr>
          <p:cNvSpPr>
            <a:spLocks noGrp="1"/>
          </p:cNvSpPr>
          <p:nvPr>
            <p:ph type="title"/>
          </p:nvPr>
        </p:nvSpPr>
        <p:spPr/>
        <p:txBody>
          <a:bodyPr/>
          <a:lstStyle/>
          <a:p>
            <a:r>
              <a:rPr lang="en-US" i="0">
                <a:ea typeface="+mj-lt"/>
                <a:cs typeface="+mj-lt"/>
              </a:rPr>
              <a:t>Decision Tree</a:t>
            </a:r>
            <a:endParaRPr lang="en-US"/>
          </a:p>
        </p:txBody>
      </p:sp>
      <p:pic>
        <p:nvPicPr>
          <p:cNvPr id="4" name="Content Placeholder 3" descr="A screenshot of a graph&#10;&#10;Description automatically generated">
            <a:extLst>
              <a:ext uri="{FF2B5EF4-FFF2-40B4-BE49-F238E27FC236}">
                <a16:creationId xmlns:a16="http://schemas.microsoft.com/office/drawing/2014/main" id="{4E878AF6-2E0E-21EE-09E1-1BC5B6514884}"/>
              </a:ext>
            </a:extLst>
          </p:cNvPr>
          <p:cNvPicPr>
            <a:picLocks noGrp="1" noChangeAspect="1"/>
          </p:cNvPicPr>
          <p:nvPr>
            <p:ph idx="1"/>
          </p:nvPr>
        </p:nvPicPr>
        <p:blipFill>
          <a:blip r:embed="rId2"/>
          <a:stretch>
            <a:fillRect/>
          </a:stretch>
        </p:blipFill>
        <p:spPr>
          <a:xfrm>
            <a:off x="5623442" y="4601895"/>
            <a:ext cx="3603292" cy="1611141"/>
          </a:xfrm>
        </p:spPr>
      </p:pic>
      <p:pic>
        <p:nvPicPr>
          <p:cNvPr id="3" name="Picture 2">
            <a:extLst>
              <a:ext uri="{FF2B5EF4-FFF2-40B4-BE49-F238E27FC236}">
                <a16:creationId xmlns:a16="http://schemas.microsoft.com/office/drawing/2014/main" id="{A685466E-B8CE-7BF4-3288-96879E31C757}"/>
              </a:ext>
            </a:extLst>
          </p:cNvPr>
          <p:cNvPicPr>
            <a:picLocks noChangeAspect="1"/>
          </p:cNvPicPr>
          <p:nvPr/>
        </p:nvPicPr>
        <p:blipFill>
          <a:blip r:embed="rId3"/>
          <a:stretch>
            <a:fillRect/>
          </a:stretch>
        </p:blipFill>
        <p:spPr>
          <a:xfrm>
            <a:off x="5768094" y="1180824"/>
            <a:ext cx="5589333" cy="2903161"/>
          </a:xfrm>
          <a:prstGeom prst="rect">
            <a:avLst/>
          </a:prstGeom>
        </p:spPr>
      </p:pic>
      <p:pic>
        <p:nvPicPr>
          <p:cNvPr id="5" name="Picture 4" descr="A graph of confusion matrix&#10;&#10;Description automatically generated">
            <a:extLst>
              <a:ext uri="{FF2B5EF4-FFF2-40B4-BE49-F238E27FC236}">
                <a16:creationId xmlns:a16="http://schemas.microsoft.com/office/drawing/2014/main" id="{720C554C-C37B-D1F9-FDF4-01F48818D4A0}"/>
              </a:ext>
            </a:extLst>
          </p:cNvPr>
          <p:cNvPicPr>
            <a:picLocks noChangeAspect="1"/>
          </p:cNvPicPr>
          <p:nvPr/>
        </p:nvPicPr>
        <p:blipFill>
          <a:blip r:embed="rId4"/>
          <a:stretch>
            <a:fillRect/>
          </a:stretch>
        </p:blipFill>
        <p:spPr>
          <a:xfrm>
            <a:off x="1369712" y="3026253"/>
            <a:ext cx="3773071" cy="3004329"/>
          </a:xfrm>
          <a:prstGeom prst="rect">
            <a:avLst/>
          </a:prstGeom>
        </p:spPr>
      </p:pic>
      <p:sp>
        <p:nvSpPr>
          <p:cNvPr id="6" name="TextBox 5">
            <a:extLst>
              <a:ext uri="{FF2B5EF4-FFF2-40B4-BE49-F238E27FC236}">
                <a16:creationId xmlns:a16="http://schemas.microsoft.com/office/drawing/2014/main" id="{5443FB87-AB28-95FA-C7E7-B0686242BB49}"/>
              </a:ext>
            </a:extLst>
          </p:cNvPr>
          <p:cNvSpPr txBox="1"/>
          <p:nvPr/>
        </p:nvSpPr>
        <p:spPr>
          <a:xfrm>
            <a:off x="1178943" y="1825925"/>
            <a:ext cx="40227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t>Standard: 2, Good: 0, Poor: 1</a:t>
            </a:r>
          </a:p>
          <a:p>
            <a:pPr marL="285750" indent="-285750">
              <a:buFont typeface="Arial,Sans-Serif"/>
              <a:buChar char="•"/>
            </a:pPr>
            <a:r>
              <a:rPr lang="en-US"/>
              <a:t>The model performs best at predicting the class Standard, Poor, followed by Good</a:t>
            </a:r>
          </a:p>
        </p:txBody>
      </p:sp>
    </p:spTree>
    <p:extLst>
      <p:ext uri="{BB962C8B-B14F-4D97-AF65-F5344CB8AC3E}">
        <p14:creationId xmlns:p14="http://schemas.microsoft.com/office/powerpoint/2010/main" val="78536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1B70-ACE9-75D5-A8B9-EECF3D2D876B}"/>
              </a:ext>
            </a:extLst>
          </p:cNvPr>
          <p:cNvSpPr>
            <a:spLocks noGrp="1"/>
          </p:cNvSpPr>
          <p:nvPr>
            <p:ph type="title"/>
          </p:nvPr>
        </p:nvSpPr>
        <p:spPr/>
        <p:txBody>
          <a:bodyPr/>
          <a:lstStyle/>
          <a:p>
            <a:r>
              <a:rPr lang="en-US" i="0">
                <a:ea typeface="+mj-lt"/>
                <a:cs typeface="+mj-lt"/>
              </a:rPr>
              <a:t>Random Forest</a:t>
            </a:r>
            <a:endParaRPr lang="en-US"/>
          </a:p>
        </p:txBody>
      </p:sp>
      <p:pic>
        <p:nvPicPr>
          <p:cNvPr id="4" name="Content Placeholder 3" descr="A screenshot of a graph&#10;&#10;Description automatically generated">
            <a:extLst>
              <a:ext uri="{FF2B5EF4-FFF2-40B4-BE49-F238E27FC236}">
                <a16:creationId xmlns:a16="http://schemas.microsoft.com/office/drawing/2014/main" id="{06D1164F-CA7D-1624-CA15-0FA9407B55D2}"/>
              </a:ext>
            </a:extLst>
          </p:cNvPr>
          <p:cNvPicPr>
            <a:picLocks noGrp="1" noChangeAspect="1"/>
          </p:cNvPicPr>
          <p:nvPr>
            <p:ph idx="1"/>
          </p:nvPr>
        </p:nvPicPr>
        <p:blipFill>
          <a:blip r:embed="rId2"/>
          <a:stretch>
            <a:fillRect/>
          </a:stretch>
        </p:blipFill>
        <p:spPr>
          <a:xfrm>
            <a:off x="1056107" y="3268178"/>
            <a:ext cx="5133975" cy="2238375"/>
          </a:xfrm>
        </p:spPr>
      </p:pic>
      <p:sp>
        <p:nvSpPr>
          <p:cNvPr id="5" name="TextBox 4">
            <a:extLst>
              <a:ext uri="{FF2B5EF4-FFF2-40B4-BE49-F238E27FC236}">
                <a16:creationId xmlns:a16="http://schemas.microsoft.com/office/drawing/2014/main" id="{F875F438-E597-2682-1A0B-8AC9E2E81C13}"/>
              </a:ext>
            </a:extLst>
          </p:cNvPr>
          <p:cNvSpPr txBox="1"/>
          <p:nvPr/>
        </p:nvSpPr>
        <p:spPr>
          <a:xfrm>
            <a:off x="1060259" y="2001272"/>
            <a:ext cx="50044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p>
          <a:p>
            <a:pPr marL="285750" indent="-285750">
              <a:buFont typeface="Arial"/>
              <a:buChar char="•"/>
            </a:pPr>
            <a:r>
              <a:rPr lang="en-US">
                <a:ea typeface="+mn-lt"/>
                <a:cs typeface="+mn-lt"/>
              </a:rPr>
              <a:t>The model performs best at predicting 2: Standard, 1: Poor, followed by 0: Good</a:t>
            </a:r>
            <a:endParaRPr lang="en-US"/>
          </a:p>
        </p:txBody>
      </p:sp>
      <p:pic>
        <p:nvPicPr>
          <p:cNvPr id="6" name="Picture 5" descr="A graph of confusion matrix&#10;&#10;Description automatically generated">
            <a:extLst>
              <a:ext uri="{FF2B5EF4-FFF2-40B4-BE49-F238E27FC236}">
                <a16:creationId xmlns:a16="http://schemas.microsoft.com/office/drawing/2014/main" id="{7483FE3C-2CD2-FCF5-BB12-EE5E2DB8B46D}"/>
              </a:ext>
            </a:extLst>
          </p:cNvPr>
          <p:cNvPicPr>
            <a:picLocks noChangeAspect="1"/>
          </p:cNvPicPr>
          <p:nvPr/>
        </p:nvPicPr>
        <p:blipFill>
          <a:blip r:embed="rId3"/>
          <a:stretch>
            <a:fillRect/>
          </a:stretch>
        </p:blipFill>
        <p:spPr>
          <a:xfrm>
            <a:off x="6454985" y="1709378"/>
            <a:ext cx="5004220" cy="4129358"/>
          </a:xfrm>
          <a:prstGeom prst="rect">
            <a:avLst/>
          </a:prstGeom>
        </p:spPr>
      </p:pic>
    </p:spTree>
    <p:extLst>
      <p:ext uri="{BB962C8B-B14F-4D97-AF65-F5344CB8AC3E}">
        <p14:creationId xmlns:p14="http://schemas.microsoft.com/office/powerpoint/2010/main" val="147225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7C94F-C74E-CBCF-07E0-57413288894E}"/>
              </a:ext>
            </a:extLst>
          </p:cNvPr>
          <p:cNvSpPr>
            <a:spLocks noGrp="1"/>
          </p:cNvSpPr>
          <p:nvPr>
            <p:ph type="title"/>
          </p:nvPr>
        </p:nvSpPr>
        <p:spPr>
          <a:xfrm>
            <a:off x="6846137" y="804073"/>
            <a:ext cx="4602152" cy="1345449"/>
          </a:xfrm>
        </p:spPr>
        <p:txBody>
          <a:bodyPr>
            <a:normAutofit/>
          </a:bodyPr>
          <a:lstStyle/>
          <a:p>
            <a:r>
              <a:rPr lang="en-US" sz="4000"/>
              <a:t>SVM</a:t>
            </a:r>
          </a:p>
        </p:txBody>
      </p:sp>
      <p:pic>
        <p:nvPicPr>
          <p:cNvPr id="4" name="Picture 3" descr="A black text on a white background&#10;&#10;Description automatically generated">
            <a:extLst>
              <a:ext uri="{FF2B5EF4-FFF2-40B4-BE49-F238E27FC236}">
                <a16:creationId xmlns:a16="http://schemas.microsoft.com/office/drawing/2014/main" id="{95E833CD-9C16-469E-1F17-AF2A6DD11AA1}"/>
              </a:ext>
            </a:extLst>
          </p:cNvPr>
          <p:cNvPicPr>
            <a:picLocks noChangeAspect="1"/>
          </p:cNvPicPr>
          <p:nvPr/>
        </p:nvPicPr>
        <p:blipFill>
          <a:blip r:embed="rId2"/>
          <a:stretch>
            <a:fillRect/>
          </a:stretch>
        </p:blipFill>
        <p:spPr>
          <a:xfrm>
            <a:off x="643468" y="1228468"/>
            <a:ext cx="5060992" cy="1510962"/>
          </a:xfrm>
          <a:prstGeom prst="rect">
            <a:avLst/>
          </a:prstGeom>
        </p:spPr>
      </p:pic>
      <p:pic>
        <p:nvPicPr>
          <p:cNvPr id="5" name="Picture 4">
            <a:extLst>
              <a:ext uri="{FF2B5EF4-FFF2-40B4-BE49-F238E27FC236}">
                <a16:creationId xmlns:a16="http://schemas.microsoft.com/office/drawing/2014/main" id="{5919268B-FE0C-3AFF-0214-50675E1C781D}"/>
              </a:ext>
            </a:extLst>
          </p:cNvPr>
          <p:cNvPicPr>
            <a:picLocks noChangeAspect="1"/>
          </p:cNvPicPr>
          <p:nvPr/>
        </p:nvPicPr>
        <p:blipFill>
          <a:blip r:embed="rId3"/>
          <a:stretch>
            <a:fillRect/>
          </a:stretch>
        </p:blipFill>
        <p:spPr>
          <a:xfrm>
            <a:off x="643468" y="4034962"/>
            <a:ext cx="5060992" cy="1720737"/>
          </a:xfrm>
          <a:prstGeom prst="rect">
            <a:avLst/>
          </a:prstGeom>
        </p:spPr>
      </p:pic>
      <p:sp>
        <p:nvSpPr>
          <p:cNvPr id="3" name="Content Placeholder 2">
            <a:extLst>
              <a:ext uri="{FF2B5EF4-FFF2-40B4-BE49-F238E27FC236}">
                <a16:creationId xmlns:a16="http://schemas.microsoft.com/office/drawing/2014/main" id="{A7CF82A7-08C3-AD18-8CCE-E0EEC8CDEF64}"/>
              </a:ext>
            </a:extLst>
          </p:cNvPr>
          <p:cNvSpPr>
            <a:spLocks noGrp="1"/>
          </p:cNvSpPr>
          <p:nvPr>
            <p:ph idx="1"/>
          </p:nvPr>
        </p:nvSpPr>
        <p:spPr>
          <a:xfrm>
            <a:off x="6846137" y="2303563"/>
            <a:ext cx="4602152" cy="3715424"/>
          </a:xfrm>
        </p:spPr>
        <p:txBody>
          <a:bodyPr vert="horz" lIns="91440" tIns="45720" rIns="91440" bIns="45720" rtlCol="0">
            <a:normAutofit/>
          </a:bodyPr>
          <a:lstStyle/>
          <a:p>
            <a:pPr marL="0" indent="0">
              <a:buNone/>
            </a:pPr>
            <a:r>
              <a:rPr lang="en-US"/>
              <a:t>As our data is large and has about 61 possible variables, we have chosen a Linear SVM model. This model was trained using Grid Search and 5-fold Cross Validation using the 'C' parameter values as </a:t>
            </a:r>
            <a:r>
              <a:rPr lang="en-US">
                <a:ea typeface="+mn-lt"/>
                <a:cs typeface="+mn-lt"/>
              </a:rPr>
              <a:t>[0.0001, 0.001, 0.01, 0.1, 1, 10, 100, 1000, 10000, 100000].</a:t>
            </a:r>
            <a:endParaRPr lang="en-US"/>
          </a:p>
        </p:txBody>
      </p:sp>
    </p:spTree>
    <p:extLst>
      <p:ext uri="{BB962C8B-B14F-4D97-AF65-F5344CB8AC3E}">
        <p14:creationId xmlns:p14="http://schemas.microsoft.com/office/powerpoint/2010/main" val="2761398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C358-4B88-1BCF-6079-FD4F7DD26116}"/>
              </a:ext>
            </a:extLst>
          </p:cNvPr>
          <p:cNvSpPr>
            <a:spLocks noGrp="1"/>
          </p:cNvSpPr>
          <p:nvPr>
            <p:ph type="title"/>
          </p:nvPr>
        </p:nvSpPr>
        <p:spPr/>
        <p:txBody>
          <a:bodyPr/>
          <a:lstStyle/>
          <a:p>
            <a:r>
              <a:rPr lang="en-US"/>
              <a:t>Logistic Regression</a:t>
            </a:r>
          </a:p>
        </p:txBody>
      </p:sp>
      <p:pic>
        <p:nvPicPr>
          <p:cNvPr id="4" name="Content Placeholder 3" descr="A graph of confusion matrix&#10;&#10;Description automatically generated">
            <a:extLst>
              <a:ext uri="{FF2B5EF4-FFF2-40B4-BE49-F238E27FC236}">
                <a16:creationId xmlns:a16="http://schemas.microsoft.com/office/drawing/2014/main" id="{166DFDC1-CFDA-C665-92BA-97B42E6C3CC9}"/>
              </a:ext>
            </a:extLst>
          </p:cNvPr>
          <p:cNvPicPr>
            <a:picLocks noGrp="1" noChangeAspect="1"/>
          </p:cNvPicPr>
          <p:nvPr>
            <p:ph idx="1"/>
          </p:nvPr>
        </p:nvPicPr>
        <p:blipFill>
          <a:blip r:embed="rId2"/>
          <a:stretch>
            <a:fillRect/>
          </a:stretch>
        </p:blipFill>
        <p:spPr>
          <a:xfrm>
            <a:off x="6792798" y="2002476"/>
            <a:ext cx="4069802" cy="3188267"/>
          </a:xfrm>
        </p:spPr>
      </p:pic>
      <p:sp>
        <p:nvSpPr>
          <p:cNvPr id="5" name="TextBox 4">
            <a:extLst>
              <a:ext uri="{FF2B5EF4-FFF2-40B4-BE49-F238E27FC236}">
                <a16:creationId xmlns:a16="http://schemas.microsoft.com/office/drawing/2014/main" id="{6C92FF13-6AF5-B46D-3884-F1E2267EF575}"/>
              </a:ext>
            </a:extLst>
          </p:cNvPr>
          <p:cNvSpPr txBox="1"/>
          <p:nvPr/>
        </p:nvSpPr>
        <p:spPr>
          <a:xfrm>
            <a:off x="1163912" y="2014137"/>
            <a:ext cx="400409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best setting: </a:t>
            </a:r>
            <a:r>
              <a:rPr lang="en-US" err="1">
                <a:latin typeface="Goudy Old Style"/>
              </a:rPr>
              <a:t>Max_iter</a:t>
            </a:r>
            <a:r>
              <a:rPr lang="en-US">
                <a:latin typeface="Goudy Old Style"/>
              </a:rPr>
              <a:t> : 100, </a:t>
            </a:r>
            <a:r>
              <a:rPr lang="en-US">
                <a:latin typeface="Consolas"/>
              </a:rPr>
              <a:t>'C': 100</a:t>
            </a:r>
            <a:endParaRPr lang="en-US"/>
          </a:p>
          <a:p>
            <a:pPr marL="285750" indent="-285750">
              <a:buFont typeface="Arial"/>
              <a:buChar char="•"/>
            </a:pPr>
            <a:r>
              <a:rPr lang="en-US"/>
              <a:t>The model performs best at predicting 2: Standard, followed by  0: Good, 1 : Poor</a:t>
            </a:r>
          </a:p>
        </p:txBody>
      </p:sp>
      <p:pic>
        <p:nvPicPr>
          <p:cNvPr id="6" name="Picture 5" descr="A close-up of a graph&#10;&#10;Description automatically generated">
            <a:extLst>
              <a:ext uri="{FF2B5EF4-FFF2-40B4-BE49-F238E27FC236}">
                <a16:creationId xmlns:a16="http://schemas.microsoft.com/office/drawing/2014/main" id="{9732721A-C9B5-6325-F170-DAB1022C276F}"/>
              </a:ext>
            </a:extLst>
          </p:cNvPr>
          <p:cNvPicPr>
            <a:picLocks noChangeAspect="1"/>
          </p:cNvPicPr>
          <p:nvPr/>
        </p:nvPicPr>
        <p:blipFill>
          <a:blip r:embed="rId3"/>
          <a:stretch>
            <a:fillRect/>
          </a:stretch>
        </p:blipFill>
        <p:spPr>
          <a:xfrm>
            <a:off x="1160703" y="3998254"/>
            <a:ext cx="4867275" cy="1190625"/>
          </a:xfrm>
          <a:prstGeom prst="rect">
            <a:avLst/>
          </a:prstGeom>
        </p:spPr>
      </p:pic>
    </p:spTree>
    <p:extLst>
      <p:ext uri="{BB962C8B-B14F-4D97-AF65-F5344CB8AC3E}">
        <p14:creationId xmlns:p14="http://schemas.microsoft.com/office/powerpoint/2010/main" val="421779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8911-1D84-6EA6-38AF-8D77B2B5F72C}"/>
              </a:ext>
            </a:extLst>
          </p:cNvPr>
          <p:cNvSpPr>
            <a:spLocks noGrp="1"/>
          </p:cNvSpPr>
          <p:nvPr>
            <p:ph type="title"/>
          </p:nvPr>
        </p:nvSpPr>
        <p:spPr/>
        <p:txBody>
          <a:bodyPr>
            <a:normAutofit/>
          </a:bodyPr>
          <a:lstStyle/>
          <a:p>
            <a:r>
              <a:rPr lang="en-US" sz="3600">
                <a:latin typeface="Calibri"/>
                <a:ea typeface="+mj-lt"/>
                <a:cs typeface="Calibri"/>
              </a:rPr>
              <a:t>SVM</a:t>
            </a:r>
            <a:r>
              <a:rPr lang="en-US" sz="3600">
                <a:latin typeface="Calibri"/>
                <a:cs typeface="Calibri"/>
              </a:rPr>
              <a:t> &amp; Logistic Regression &amp; Ensemble Comparison</a:t>
            </a:r>
            <a:endParaRPr lang="en-US"/>
          </a:p>
        </p:txBody>
      </p:sp>
      <p:graphicFrame>
        <p:nvGraphicFramePr>
          <p:cNvPr id="5" name="Content Placeholder 4">
            <a:extLst>
              <a:ext uri="{FF2B5EF4-FFF2-40B4-BE49-F238E27FC236}">
                <a16:creationId xmlns:a16="http://schemas.microsoft.com/office/drawing/2014/main" id="{76B33983-1E38-724F-C304-E613BF3976D0}"/>
              </a:ext>
            </a:extLst>
          </p:cNvPr>
          <p:cNvGraphicFramePr>
            <a:graphicFrameLocks noGrp="1"/>
          </p:cNvGraphicFramePr>
          <p:nvPr>
            <p:ph idx="1"/>
            <p:extLst>
              <p:ext uri="{D42A27DB-BD31-4B8C-83A1-F6EECF244321}">
                <p14:modId xmlns:p14="http://schemas.microsoft.com/office/powerpoint/2010/main" val="494093828"/>
              </p:ext>
            </p:extLst>
          </p:nvPr>
        </p:nvGraphicFramePr>
        <p:xfrm>
          <a:off x="1153064" y="2419740"/>
          <a:ext cx="9900238" cy="3566160"/>
        </p:xfrm>
        <a:graphic>
          <a:graphicData uri="http://schemas.openxmlformats.org/drawingml/2006/table">
            <a:tbl>
              <a:tblPr firstRow="1" bandRow="1">
                <a:tableStyleId>{5C22544A-7EE6-4342-B048-85BDC9FD1C3A}</a:tableStyleId>
              </a:tblPr>
              <a:tblGrid>
                <a:gridCol w="2479652">
                  <a:extLst>
                    <a:ext uri="{9D8B030D-6E8A-4147-A177-3AD203B41FA5}">
                      <a16:colId xmlns:a16="http://schemas.microsoft.com/office/drawing/2014/main" val="3093121394"/>
                    </a:ext>
                  </a:extLst>
                </a:gridCol>
                <a:gridCol w="4120507">
                  <a:extLst>
                    <a:ext uri="{9D8B030D-6E8A-4147-A177-3AD203B41FA5}">
                      <a16:colId xmlns:a16="http://schemas.microsoft.com/office/drawing/2014/main" val="4136444221"/>
                    </a:ext>
                  </a:extLst>
                </a:gridCol>
                <a:gridCol w="3300079">
                  <a:extLst>
                    <a:ext uri="{9D8B030D-6E8A-4147-A177-3AD203B41FA5}">
                      <a16:colId xmlns:a16="http://schemas.microsoft.com/office/drawing/2014/main" val="1021410652"/>
                    </a:ext>
                  </a:extLst>
                </a:gridCol>
              </a:tblGrid>
              <a:tr h="359433">
                <a:tc>
                  <a:txBody>
                    <a:bodyPr/>
                    <a:lstStyle/>
                    <a:p>
                      <a:pPr lvl="0">
                        <a:buNone/>
                      </a:pPr>
                      <a:r>
                        <a:rPr lang="en-US"/>
                        <a:t>Model </a:t>
                      </a:r>
                    </a:p>
                  </a:txBody>
                  <a:tcPr/>
                </a:tc>
                <a:tc>
                  <a:txBody>
                    <a:bodyPr/>
                    <a:lstStyle/>
                    <a:p>
                      <a:r>
                        <a:rPr lang="en-US"/>
                        <a:t>Hyperparameters</a:t>
                      </a:r>
                    </a:p>
                  </a:txBody>
                  <a:tcPr/>
                </a:tc>
                <a:tc>
                  <a:txBody>
                    <a:bodyPr/>
                    <a:lstStyle/>
                    <a:p>
                      <a:pPr lvl="0">
                        <a:buNone/>
                      </a:pPr>
                      <a:r>
                        <a:rPr lang="en-US" sz="1800" b="1" i="0" u="none" strike="noStrike" noProof="0">
                          <a:solidFill>
                            <a:srgbClr val="FFFFFF"/>
                          </a:solidFill>
                          <a:latin typeface="Goudy Old Style"/>
                        </a:rPr>
                        <a:t>Accuracy F1 Score</a:t>
                      </a:r>
                    </a:p>
                  </a:txBody>
                  <a:tcPr/>
                </a:tc>
                <a:extLst>
                  <a:ext uri="{0D108BD9-81ED-4DB2-BD59-A6C34878D82A}">
                    <a16:rowId xmlns:a16="http://schemas.microsoft.com/office/drawing/2014/main" val="1879771996"/>
                  </a:ext>
                </a:extLst>
              </a:tr>
              <a:tr h="364780">
                <a:tc>
                  <a:txBody>
                    <a:bodyPr/>
                    <a:lstStyle/>
                    <a:p>
                      <a:r>
                        <a:rPr lang="en-US">
                          <a:latin typeface="Goudy Old Style"/>
                        </a:rPr>
                        <a:t>Linear SVM</a:t>
                      </a:r>
                    </a:p>
                  </a:txBody>
                  <a:tcPr/>
                </a:tc>
                <a:tc>
                  <a:txBody>
                    <a:bodyPr/>
                    <a:lstStyle/>
                    <a:p>
                      <a:pPr lvl="0">
                        <a:buNone/>
                      </a:pPr>
                      <a:r>
                        <a:rPr lang="en-US" sz="1600" b="0" i="0" u="none" strike="noStrike" noProof="0">
                          <a:solidFill>
                            <a:srgbClr val="000000"/>
                          </a:solidFill>
                          <a:latin typeface="Goudy Old Style"/>
                        </a:rPr>
                        <a:t>Grid search for different C</a:t>
                      </a:r>
                    </a:p>
                  </a:txBody>
                  <a:tcPr/>
                </a:tc>
                <a:tc>
                  <a:txBody>
                    <a:bodyPr/>
                    <a:lstStyle/>
                    <a:p>
                      <a:pPr lvl="0" algn="l">
                        <a:lnSpc>
                          <a:spcPct val="100000"/>
                        </a:lnSpc>
                        <a:spcBef>
                          <a:spcPts val="0"/>
                        </a:spcBef>
                        <a:spcAft>
                          <a:spcPts val="0"/>
                        </a:spcAft>
                        <a:buNone/>
                      </a:pPr>
                      <a:r>
                        <a:rPr lang="en-US" sz="1600" b="0" i="0" u="none" strike="noStrike" noProof="0">
                          <a:solidFill>
                            <a:srgbClr val="000000"/>
                          </a:solidFill>
                          <a:latin typeface="Goudy Old Style"/>
                        </a:rPr>
                        <a:t>0.64796</a:t>
                      </a:r>
                    </a:p>
                  </a:txBody>
                  <a:tcPr/>
                </a:tc>
                <a:extLst>
                  <a:ext uri="{0D108BD9-81ED-4DB2-BD59-A6C34878D82A}">
                    <a16:rowId xmlns:a16="http://schemas.microsoft.com/office/drawing/2014/main" val="3174060180"/>
                  </a:ext>
                </a:extLst>
              </a:tr>
              <a:tr h="883892">
                <a:tc>
                  <a:txBody>
                    <a:bodyPr/>
                    <a:lstStyle/>
                    <a:p>
                      <a:pPr lvl="0" algn="l">
                        <a:lnSpc>
                          <a:spcPct val="100000"/>
                        </a:lnSpc>
                        <a:spcBef>
                          <a:spcPts val="0"/>
                        </a:spcBef>
                        <a:spcAft>
                          <a:spcPts val="0"/>
                        </a:spcAft>
                        <a:buNone/>
                      </a:pPr>
                      <a:r>
                        <a:rPr lang="en-US" sz="1800" b="0" i="0" u="none" strike="noStrike" noProof="0">
                          <a:solidFill>
                            <a:srgbClr val="000000"/>
                          </a:solidFill>
                          <a:latin typeface="Goudy Old Style"/>
                        </a:rPr>
                        <a:t>Logisitic Regression</a:t>
                      </a:r>
                    </a:p>
                  </a:txBody>
                  <a:tcPr/>
                </a:tc>
                <a:tc>
                  <a:txBody>
                    <a:bodyPr/>
                    <a:lstStyle/>
                    <a:p>
                      <a:pPr lvl="0">
                        <a:buNone/>
                      </a:pPr>
                      <a:r>
                        <a:rPr lang="en-US">
                          <a:latin typeface="Goudy Old Style"/>
                        </a:rPr>
                        <a:t>C</a:t>
                      </a:r>
                      <a:r>
                        <a:rPr lang="en-US" sz="1800" b="0" i="0" u="none" strike="noStrike" noProof="0"/>
                        <a:t>: [0.01, 0.1, 1, 10, 100, 300, 500]</a:t>
                      </a:r>
                      <a:endParaRPr lang="en-US">
                        <a:latin typeface="Goudy Old Style"/>
                      </a:endParaRPr>
                    </a:p>
                    <a:p>
                      <a:pPr lvl="0">
                        <a:buNone/>
                      </a:pPr>
                      <a:r>
                        <a:rPr lang="en-US">
                          <a:latin typeface="Goudy Old Style"/>
                        </a:rPr>
                        <a:t>Slover: </a:t>
                      </a:r>
                      <a:r>
                        <a:rPr lang="en-US" sz="1800" b="0" i="0" u="none" strike="noStrike" noProof="0" err="1">
                          <a:latin typeface="Goudy Old Style"/>
                        </a:rPr>
                        <a:t>lbfgs</a:t>
                      </a:r>
                      <a:endParaRPr lang="en-US" err="1">
                        <a:latin typeface="Goudy Old Style"/>
                      </a:endParaRPr>
                    </a:p>
                    <a:p>
                      <a:pPr lvl="0">
                        <a:buNone/>
                      </a:pPr>
                      <a:r>
                        <a:rPr lang="en-US">
                          <a:latin typeface="Goudy Old Style"/>
                        </a:rPr>
                        <a:t>Max </a:t>
                      </a:r>
                      <a:r>
                        <a:rPr lang="en-US" err="1">
                          <a:latin typeface="Goudy Old Style"/>
                        </a:rPr>
                        <a:t>iter</a:t>
                      </a:r>
                      <a:r>
                        <a:rPr lang="en-US">
                          <a:latin typeface="Goudy Old Style"/>
                        </a:rPr>
                        <a:t> = 100, 200, 500, 1000, 2000</a:t>
                      </a:r>
                    </a:p>
                  </a:txBody>
                  <a:tcPr/>
                </a:tc>
                <a:tc>
                  <a:txBody>
                    <a:bodyPr/>
                    <a:lstStyle/>
                    <a:p>
                      <a:pPr lvl="0">
                        <a:buNone/>
                      </a:pPr>
                      <a:r>
                        <a:rPr lang="en-US" sz="1600" b="0" i="0" u="none" strike="noStrike" noProof="0">
                          <a:solidFill>
                            <a:srgbClr val="000000"/>
                          </a:solidFill>
                          <a:latin typeface="Goudy Old Style"/>
                        </a:rPr>
                        <a:t>0.651</a:t>
                      </a:r>
                      <a:endParaRPr lang="en-US" sz="1600">
                        <a:latin typeface="Goudy Old Style"/>
                      </a:endParaRPr>
                    </a:p>
                  </a:txBody>
                  <a:tcPr/>
                </a:tc>
                <a:extLst>
                  <a:ext uri="{0D108BD9-81ED-4DB2-BD59-A6C34878D82A}">
                    <a16:rowId xmlns:a16="http://schemas.microsoft.com/office/drawing/2014/main" val="2128234055"/>
                  </a:ext>
                </a:extLst>
              </a:tr>
              <a:tr h="364780">
                <a:tc>
                  <a:txBody>
                    <a:bodyPr/>
                    <a:lstStyle/>
                    <a:p>
                      <a:pPr lvl="0" algn="l">
                        <a:lnSpc>
                          <a:spcPct val="100000"/>
                        </a:lnSpc>
                        <a:spcBef>
                          <a:spcPts val="0"/>
                        </a:spcBef>
                        <a:spcAft>
                          <a:spcPts val="0"/>
                        </a:spcAft>
                        <a:buNone/>
                      </a:pPr>
                      <a:r>
                        <a:rPr lang="en-US" sz="1800" b="0" i="0" u="none" strike="noStrike" noProof="0">
                          <a:solidFill>
                            <a:srgbClr val="000000"/>
                          </a:solidFill>
                          <a:latin typeface="Goudy Old Style"/>
                        </a:rPr>
                        <a:t>Logisitic Regression</a:t>
                      </a:r>
                    </a:p>
                  </a:txBody>
                  <a:tcPr/>
                </a:tc>
                <a:tc>
                  <a:txBody>
                    <a:bodyPr/>
                    <a:lstStyle/>
                    <a:p>
                      <a:pPr lvl="0">
                        <a:buNone/>
                      </a:pPr>
                      <a:r>
                        <a:rPr lang="en-US">
                          <a:latin typeface="Goudy Old Style"/>
                        </a:rPr>
                        <a:t>Solver: saga</a:t>
                      </a:r>
                    </a:p>
                  </a:txBody>
                  <a:tcPr/>
                </a:tc>
                <a:tc>
                  <a:txBody>
                    <a:bodyPr/>
                    <a:lstStyle/>
                    <a:p>
                      <a:pPr lvl="0">
                        <a:buNone/>
                      </a:pPr>
                      <a:r>
                        <a:rPr lang="en-US" sz="1600" b="0" i="0" u="none" strike="noStrike" noProof="0">
                          <a:solidFill>
                            <a:srgbClr val="000000"/>
                          </a:solidFill>
                          <a:latin typeface="Goudy Old Style"/>
                        </a:rPr>
                        <a:t>0.559</a:t>
                      </a:r>
                      <a:endParaRPr lang="en-US"/>
                    </a:p>
                  </a:txBody>
                  <a:tcPr/>
                </a:tc>
                <a:extLst>
                  <a:ext uri="{0D108BD9-81ED-4DB2-BD59-A6C34878D82A}">
                    <a16:rowId xmlns:a16="http://schemas.microsoft.com/office/drawing/2014/main" val="1867354406"/>
                  </a:ext>
                </a:extLst>
              </a:tr>
              <a:tr h="883892">
                <a:tc>
                  <a:txBody>
                    <a:bodyPr/>
                    <a:lstStyle/>
                    <a:p>
                      <a:r>
                        <a:rPr lang="en-US"/>
                        <a:t>Ensemble, voting</a:t>
                      </a:r>
                    </a:p>
                    <a:p>
                      <a:pPr lvl="0">
                        <a:buNone/>
                      </a:pPr>
                      <a:r>
                        <a:rPr lang="en-US"/>
                        <a:t> Log-Reg 1000+ saga</a:t>
                      </a:r>
                    </a:p>
                    <a:p>
                      <a:pPr lvl="0">
                        <a:buNone/>
                      </a:pPr>
                      <a:endParaRPr lang="en-US"/>
                    </a:p>
                  </a:txBody>
                  <a:tcPr/>
                </a:tc>
                <a:tc>
                  <a:txBody>
                    <a:bodyPr/>
                    <a:lstStyle/>
                    <a:p>
                      <a:pPr lvl="0">
                        <a:buNone/>
                      </a:pPr>
                      <a:r>
                        <a:rPr lang="en-US" sz="1800" b="0" i="0" u="none" strike="noStrike" noProof="0">
                          <a:solidFill>
                            <a:srgbClr val="000000"/>
                          </a:solidFill>
                          <a:latin typeface="Goudy Old Style"/>
                        </a:rPr>
                        <a:t>The above settings</a:t>
                      </a:r>
                      <a:endParaRPr lang="en-US"/>
                    </a:p>
                  </a:txBody>
                  <a:tcPr/>
                </a:tc>
                <a:tc>
                  <a:txBody>
                    <a:bodyPr/>
                    <a:lstStyle/>
                    <a:p>
                      <a:r>
                        <a:rPr lang="en-US"/>
                        <a:t>0.60</a:t>
                      </a:r>
                    </a:p>
                  </a:txBody>
                  <a:tcPr/>
                </a:tc>
                <a:extLst>
                  <a:ext uri="{0D108BD9-81ED-4DB2-BD59-A6C34878D82A}">
                    <a16:rowId xmlns:a16="http://schemas.microsoft.com/office/drawing/2014/main" val="2609043730"/>
                  </a:ext>
                </a:extLst>
              </a:tr>
              <a:tr h="617322">
                <a:tc>
                  <a:txBody>
                    <a:bodyPr/>
                    <a:lstStyle/>
                    <a:p>
                      <a:pPr lvl="0">
                        <a:buNone/>
                      </a:pPr>
                      <a:r>
                        <a:rPr lang="en-US" sz="1800" b="0" i="0" u="none" strike="noStrike" noProof="0">
                          <a:solidFill>
                            <a:srgbClr val="000000"/>
                          </a:solidFill>
                          <a:latin typeface="Goudy Old Style"/>
                        </a:rPr>
                        <a:t>Ensemble, voting</a:t>
                      </a:r>
                    </a:p>
                    <a:p>
                      <a:pPr lvl="0">
                        <a:buNone/>
                      </a:pPr>
                      <a:r>
                        <a:rPr lang="en-US" sz="1800" b="0" i="0" u="none" strike="noStrike" noProof="0">
                          <a:solidFill>
                            <a:srgbClr val="000000"/>
                          </a:solidFill>
                          <a:latin typeface="Goudy Old Style"/>
                        </a:rPr>
                        <a:t>SVM + Log-Reg 300</a:t>
                      </a:r>
                      <a:endParaRPr lang="en-US"/>
                    </a:p>
                  </a:txBody>
                  <a:tcPr/>
                </a:tc>
                <a:tc>
                  <a:txBody>
                    <a:bodyPr/>
                    <a:lstStyle/>
                    <a:p>
                      <a:pPr lvl="0">
                        <a:buNone/>
                      </a:pPr>
                      <a:r>
                        <a:rPr lang="en-US" sz="1800" b="0" i="0" u="none" strike="noStrike" noProof="0">
                          <a:solidFill>
                            <a:srgbClr val="000000"/>
                          </a:solidFill>
                          <a:latin typeface="Goudy Old Style"/>
                        </a:rPr>
                        <a:t>Max </a:t>
                      </a:r>
                      <a:r>
                        <a:rPr lang="en-US" sz="1800" b="0" i="0" u="none" strike="noStrike" noProof="0" err="1">
                          <a:solidFill>
                            <a:srgbClr val="000000"/>
                          </a:solidFill>
                          <a:latin typeface="Goudy Old Style"/>
                        </a:rPr>
                        <a:t>iter</a:t>
                      </a:r>
                      <a:r>
                        <a:rPr lang="en-US" sz="1800" b="0" i="0" u="none" strike="noStrike" noProof="0">
                          <a:solidFill>
                            <a:srgbClr val="000000"/>
                          </a:solidFill>
                          <a:latin typeface="Goudy Old Style"/>
                        </a:rPr>
                        <a:t> = 500</a:t>
                      </a:r>
                    </a:p>
                    <a:p>
                      <a:pPr lvl="0">
                        <a:buNone/>
                      </a:pPr>
                      <a:r>
                        <a:rPr lang="en-US" sz="1800" b="0" i="0" u="none" strike="noStrike" noProof="0">
                          <a:solidFill>
                            <a:srgbClr val="000000"/>
                          </a:solidFill>
                        </a:rPr>
                        <a:t>Slover: </a:t>
                      </a:r>
                      <a:r>
                        <a:rPr lang="en-US" sz="1800" b="0" i="0" u="none" strike="noStrike" noProof="0" err="1">
                          <a:solidFill>
                            <a:srgbClr val="000000"/>
                          </a:solidFill>
                        </a:rPr>
                        <a:t>lbfgs</a:t>
                      </a:r>
                      <a:endParaRPr lang="en-US" err="1"/>
                    </a:p>
                  </a:txBody>
                  <a:tcPr/>
                </a:tc>
                <a:tc>
                  <a:txBody>
                    <a:bodyPr/>
                    <a:lstStyle/>
                    <a:p>
                      <a:pPr lvl="0">
                        <a:buNone/>
                      </a:pPr>
                      <a:r>
                        <a:rPr lang="en-US"/>
                        <a:t>0.60</a:t>
                      </a:r>
                    </a:p>
                  </a:txBody>
                  <a:tcPr/>
                </a:tc>
                <a:extLst>
                  <a:ext uri="{0D108BD9-81ED-4DB2-BD59-A6C34878D82A}">
                    <a16:rowId xmlns:a16="http://schemas.microsoft.com/office/drawing/2014/main" val="845493868"/>
                  </a:ext>
                </a:extLst>
              </a:tr>
            </a:tbl>
          </a:graphicData>
        </a:graphic>
      </p:graphicFrame>
    </p:spTree>
    <p:extLst>
      <p:ext uri="{BB962C8B-B14F-4D97-AF65-F5344CB8AC3E}">
        <p14:creationId xmlns:p14="http://schemas.microsoft.com/office/powerpoint/2010/main" val="1008447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103B-4E5B-1F10-97F5-DB80FA65864A}"/>
              </a:ext>
            </a:extLst>
          </p:cNvPr>
          <p:cNvSpPr>
            <a:spLocks noGrp="1"/>
          </p:cNvSpPr>
          <p:nvPr>
            <p:ph type="title"/>
          </p:nvPr>
        </p:nvSpPr>
        <p:spPr/>
        <p:txBody>
          <a:bodyPr>
            <a:normAutofit/>
          </a:bodyPr>
          <a:lstStyle/>
          <a:p>
            <a:r>
              <a:rPr lang="en-US" sz="3600" i="0">
                <a:ea typeface="+mj-lt"/>
                <a:cs typeface="+mj-lt"/>
              </a:rPr>
              <a:t>KNN, D-Tree, Random Forest &amp; Ensemble Comparison</a:t>
            </a:r>
            <a:endParaRPr lang="en-US" sz="4400">
              <a:ea typeface="+mj-lt"/>
              <a:cs typeface="+mj-lt"/>
            </a:endParaRPr>
          </a:p>
        </p:txBody>
      </p:sp>
      <p:graphicFrame>
        <p:nvGraphicFramePr>
          <p:cNvPr id="4" name="Content Placeholder 3">
            <a:extLst>
              <a:ext uri="{FF2B5EF4-FFF2-40B4-BE49-F238E27FC236}">
                <a16:creationId xmlns:a16="http://schemas.microsoft.com/office/drawing/2014/main" id="{EE75DAE3-D300-F9B8-C2AB-08EB21DAB891}"/>
              </a:ext>
            </a:extLst>
          </p:cNvPr>
          <p:cNvGraphicFramePr>
            <a:graphicFrameLocks noGrp="1"/>
          </p:cNvGraphicFramePr>
          <p:nvPr>
            <p:ph idx="1"/>
            <p:extLst>
              <p:ext uri="{D42A27DB-BD31-4B8C-83A1-F6EECF244321}">
                <p14:modId xmlns:p14="http://schemas.microsoft.com/office/powerpoint/2010/main" val="2418625640"/>
              </p:ext>
            </p:extLst>
          </p:nvPr>
        </p:nvGraphicFramePr>
        <p:xfrm>
          <a:off x="1066800" y="2520381"/>
          <a:ext cx="10058397" cy="2667000"/>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3491916492"/>
                    </a:ext>
                  </a:extLst>
                </a:gridCol>
                <a:gridCol w="3352799">
                  <a:extLst>
                    <a:ext uri="{9D8B030D-6E8A-4147-A177-3AD203B41FA5}">
                      <a16:colId xmlns:a16="http://schemas.microsoft.com/office/drawing/2014/main" val="3924938076"/>
                    </a:ext>
                  </a:extLst>
                </a:gridCol>
                <a:gridCol w="3352799">
                  <a:extLst>
                    <a:ext uri="{9D8B030D-6E8A-4147-A177-3AD203B41FA5}">
                      <a16:colId xmlns:a16="http://schemas.microsoft.com/office/drawing/2014/main" val="4139818722"/>
                    </a:ext>
                  </a:extLst>
                </a:gridCol>
              </a:tblGrid>
              <a:tr h="370840">
                <a:tc>
                  <a:txBody>
                    <a:bodyPr/>
                    <a:lstStyle/>
                    <a:p>
                      <a:pPr lvl="0">
                        <a:buNone/>
                      </a:pPr>
                      <a:r>
                        <a:rPr lang="en-US" dirty="0"/>
                        <a:t>Model </a:t>
                      </a:r>
                    </a:p>
                  </a:txBody>
                  <a:tcPr/>
                </a:tc>
                <a:tc>
                  <a:txBody>
                    <a:bodyPr/>
                    <a:lstStyle/>
                    <a:p>
                      <a:pPr lvl="0">
                        <a:buNone/>
                      </a:pPr>
                      <a:r>
                        <a:rPr lang="en-US" dirty="0"/>
                        <a:t>Hyperparameters</a:t>
                      </a:r>
                    </a:p>
                  </a:txBody>
                  <a:tcPr/>
                </a:tc>
                <a:tc>
                  <a:txBody>
                    <a:bodyPr/>
                    <a:lstStyle/>
                    <a:p>
                      <a:pPr lvl="0">
                        <a:buNone/>
                      </a:pPr>
                      <a:r>
                        <a:rPr lang="en-US" dirty="0"/>
                        <a:t>Accuracy F1 Score</a:t>
                      </a:r>
                    </a:p>
                  </a:txBody>
                  <a:tcPr/>
                </a:tc>
                <a:extLst>
                  <a:ext uri="{0D108BD9-81ED-4DB2-BD59-A6C34878D82A}">
                    <a16:rowId xmlns:a16="http://schemas.microsoft.com/office/drawing/2014/main" val="1840748635"/>
                  </a:ext>
                </a:extLst>
              </a:tr>
              <a:tr h="370840">
                <a:tc>
                  <a:txBody>
                    <a:bodyPr/>
                    <a:lstStyle/>
                    <a:p>
                      <a:r>
                        <a:rPr lang="en-US" dirty="0"/>
                        <a:t>KNN</a:t>
                      </a:r>
                    </a:p>
                  </a:txBody>
                  <a:tcPr/>
                </a:tc>
                <a:tc>
                  <a:txBody>
                    <a:bodyPr/>
                    <a:lstStyle/>
                    <a:p>
                      <a:pPr lvl="0">
                        <a:buNone/>
                      </a:pPr>
                      <a:r>
                        <a:rPr lang="en-US" sz="1800" b="0" i="0" u="none" strike="noStrike" noProof="0" dirty="0">
                          <a:solidFill>
                            <a:srgbClr val="000000"/>
                          </a:solidFill>
                          <a:latin typeface="Goudy Old Style"/>
                        </a:rPr>
                        <a:t>Cross-validation = 5</a:t>
                      </a:r>
                      <a:endParaRPr lang="en-US" dirty="0"/>
                    </a:p>
                    <a:p>
                      <a:pPr lvl="0">
                        <a:buNone/>
                      </a:pPr>
                      <a:r>
                        <a:rPr lang="en-US" sz="1800" b="0" i="0" u="none" strike="noStrike" noProof="0" dirty="0">
                          <a:solidFill>
                            <a:srgbClr val="000000"/>
                          </a:solidFill>
                          <a:latin typeface="Goudy Old Style"/>
                        </a:rPr>
                        <a:t>Cross-validation = 8</a:t>
                      </a:r>
                      <a:endParaRPr lang="en-US" dirty="0"/>
                    </a:p>
                  </a:txBody>
                  <a:tcPr/>
                </a:tc>
                <a:tc>
                  <a:txBody>
                    <a:bodyPr/>
                    <a:lstStyle/>
                    <a:p>
                      <a:r>
                        <a:rPr lang="en-US" dirty="0"/>
                        <a:t>0.70</a:t>
                      </a:r>
                    </a:p>
                    <a:p>
                      <a:pPr lvl="0">
                        <a:buNone/>
                      </a:pPr>
                      <a:r>
                        <a:rPr lang="en-US" dirty="0"/>
                        <a:t>0.72</a:t>
                      </a:r>
                    </a:p>
                  </a:txBody>
                  <a:tcPr/>
                </a:tc>
                <a:extLst>
                  <a:ext uri="{0D108BD9-81ED-4DB2-BD59-A6C34878D82A}">
                    <a16:rowId xmlns:a16="http://schemas.microsoft.com/office/drawing/2014/main" val="1887713546"/>
                  </a:ext>
                </a:extLst>
              </a:tr>
              <a:tr h="370840">
                <a:tc>
                  <a:txBody>
                    <a:bodyPr/>
                    <a:lstStyle/>
                    <a:p>
                      <a:r>
                        <a:rPr lang="en-US" dirty="0"/>
                        <a:t>Decision Tree</a:t>
                      </a:r>
                    </a:p>
                  </a:txBody>
                  <a:tcPr/>
                </a:tc>
                <a:tc>
                  <a:txBody>
                    <a:bodyPr/>
                    <a:lstStyle/>
                    <a:p>
                      <a:pPr lvl="0">
                        <a:buNone/>
                      </a:pPr>
                      <a:r>
                        <a:rPr lang="en-US" sz="1800" b="0" i="0" u="none" strike="noStrike" noProof="0" dirty="0">
                          <a:latin typeface="Goudy Old Style"/>
                        </a:rPr>
                        <a:t>Cross-validation = 8</a:t>
                      </a:r>
                      <a:endParaRPr lang="en-US" dirty="0"/>
                    </a:p>
                  </a:txBody>
                  <a:tcPr/>
                </a:tc>
                <a:tc>
                  <a:txBody>
                    <a:bodyPr/>
                    <a:lstStyle/>
                    <a:p>
                      <a:r>
                        <a:rPr lang="en-US" dirty="0"/>
                        <a:t>0.72</a:t>
                      </a:r>
                    </a:p>
                  </a:txBody>
                  <a:tcPr/>
                </a:tc>
                <a:extLst>
                  <a:ext uri="{0D108BD9-81ED-4DB2-BD59-A6C34878D82A}">
                    <a16:rowId xmlns:a16="http://schemas.microsoft.com/office/drawing/2014/main" val="4162273519"/>
                  </a:ext>
                </a:extLst>
              </a:tr>
              <a:tr h="370840">
                <a:tc>
                  <a:txBody>
                    <a:bodyPr/>
                    <a:lstStyle/>
                    <a:p>
                      <a:r>
                        <a:rPr lang="en-US" dirty="0"/>
                        <a:t>Random Forest</a:t>
                      </a:r>
                    </a:p>
                  </a:txBody>
                  <a:tcPr/>
                </a:tc>
                <a:tc>
                  <a:txBody>
                    <a:bodyPr/>
                    <a:lstStyle/>
                    <a:p>
                      <a:pPr lvl="0">
                        <a:buNone/>
                      </a:pPr>
                      <a:r>
                        <a:rPr lang="en-US" sz="1800" b="0" i="0" u="none" strike="noStrike" noProof="0" dirty="0">
                          <a:latin typeface="Goudy Old Style"/>
                        </a:rPr>
                        <a:t>Cross-validation = 8</a:t>
                      </a:r>
                      <a:endParaRPr lang="en-US" dirty="0"/>
                    </a:p>
                  </a:txBody>
                  <a:tcPr/>
                </a:tc>
                <a:tc>
                  <a:txBody>
                    <a:bodyPr/>
                    <a:lstStyle/>
                    <a:p>
                      <a:r>
                        <a:rPr lang="en-US" dirty="0"/>
                        <a:t>0.81</a:t>
                      </a:r>
                    </a:p>
                  </a:txBody>
                  <a:tcPr/>
                </a:tc>
                <a:extLst>
                  <a:ext uri="{0D108BD9-81ED-4DB2-BD59-A6C34878D82A}">
                    <a16:rowId xmlns:a16="http://schemas.microsoft.com/office/drawing/2014/main" val="1940649406"/>
                  </a:ext>
                </a:extLst>
              </a:tr>
              <a:tr h="370839">
                <a:tc>
                  <a:txBody>
                    <a:bodyPr/>
                    <a:lstStyle/>
                    <a:p>
                      <a:pPr lvl="0">
                        <a:buNone/>
                      </a:pPr>
                      <a:r>
                        <a:rPr lang="en-US" dirty="0"/>
                        <a:t>Ensemble, Voting: </a:t>
                      </a:r>
                      <a:br>
                        <a:rPr lang="en-US" dirty="0"/>
                      </a:br>
                      <a:r>
                        <a:rPr lang="en-US" dirty="0"/>
                        <a:t>KNN + Decision Tree + Random Forest</a:t>
                      </a:r>
                    </a:p>
                  </a:txBody>
                  <a:tcPr/>
                </a:tc>
                <a:tc>
                  <a:txBody>
                    <a:bodyPr/>
                    <a:lstStyle/>
                    <a:p>
                      <a:pPr lvl="0">
                        <a:buNone/>
                      </a:pPr>
                      <a:endParaRPr lang="en-US"/>
                    </a:p>
                  </a:txBody>
                  <a:tcPr/>
                </a:tc>
                <a:tc>
                  <a:txBody>
                    <a:bodyPr/>
                    <a:lstStyle/>
                    <a:p>
                      <a:pPr lvl="0">
                        <a:buNone/>
                      </a:pPr>
                      <a:r>
                        <a:rPr lang="en-US" dirty="0"/>
                        <a:t>0.77</a:t>
                      </a:r>
                    </a:p>
                  </a:txBody>
                  <a:tcPr/>
                </a:tc>
                <a:extLst>
                  <a:ext uri="{0D108BD9-81ED-4DB2-BD59-A6C34878D82A}">
                    <a16:rowId xmlns:a16="http://schemas.microsoft.com/office/drawing/2014/main" val="1836114311"/>
                  </a:ext>
                </a:extLst>
              </a:tr>
            </a:tbl>
          </a:graphicData>
        </a:graphic>
      </p:graphicFrame>
      <p:sp>
        <p:nvSpPr>
          <p:cNvPr id="3" name="TextBox 2">
            <a:extLst>
              <a:ext uri="{FF2B5EF4-FFF2-40B4-BE49-F238E27FC236}">
                <a16:creationId xmlns:a16="http://schemas.microsoft.com/office/drawing/2014/main" id="{0FEB838B-2EDB-140B-7521-0B17EB7D7D0A}"/>
              </a:ext>
            </a:extLst>
          </p:cNvPr>
          <p:cNvSpPr txBox="1"/>
          <p:nvPr/>
        </p:nvSpPr>
        <p:spPr>
          <a:xfrm>
            <a:off x="1067589" y="2018186"/>
            <a:ext cx="6596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Conclusion: The Random Forest model has the best performance</a:t>
            </a:r>
          </a:p>
          <a:p>
            <a:endParaRPr lang="en-US"/>
          </a:p>
        </p:txBody>
      </p:sp>
    </p:spTree>
    <p:extLst>
      <p:ext uri="{BB962C8B-B14F-4D97-AF65-F5344CB8AC3E}">
        <p14:creationId xmlns:p14="http://schemas.microsoft.com/office/powerpoint/2010/main" val="397172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03A1-0FB2-06EC-6B71-42D902B714D8}"/>
              </a:ext>
            </a:extLst>
          </p:cNvPr>
          <p:cNvSpPr>
            <a:spLocks noGrp="1"/>
          </p:cNvSpPr>
          <p:nvPr>
            <p:ph type="title"/>
          </p:nvPr>
        </p:nvSpPr>
        <p:spPr/>
        <p:txBody>
          <a:bodyPr/>
          <a:lstStyle/>
          <a:p>
            <a:r>
              <a:rPr lang="en-US" dirty="0"/>
              <a:t>Interpret the </a:t>
            </a:r>
            <a:r>
              <a:rPr lang="en-US"/>
              <a:t>Result</a:t>
            </a:r>
          </a:p>
        </p:txBody>
      </p:sp>
      <p:sp>
        <p:nvSpPr>
          <p:cNvPr id="3" name="Content Placeholder 2">
            <a:extLst>
              <a:ext uri="{FF2B5EF4-FFF2-40B4-BE49-F238E27FC236}">
                <a16:creationId xmlns:a16="http://schemas.microsoft.com/office/drawing/2014/main" id="{71F6C9F0-CDAA-94FB-7C1A-B2D50BE5C763}"/>
              </a:ext>
            </a:extLst>
          </p:cNvPr>
          <p:cNvSpPr>
            <a:spLocks noGrp="1"/>
          </p:cNvSpPr>
          <p:nvPr>
            <p:ph idx="1"/>
          </p:nvPr>
        </p:nvSpPr>
        <p:spPr/>
        <p:txBody>
          <a:bodyPr vert="horz" lIns="91440" tIns="45720" rIns="91440" bIns="45720" rtlCol="0" anchor="t">
            <a:normAutofit/>
          </a:bodyPr>
          <a:lstStyle/>
          <a:p>
            <a:r>
              <a:rPr lang="en-US"/>
              <a:t>The results of our model implementations show that the Random Forest model implementation had the best performance accuracy. According to our analysis, the model gave a better performance as it is robust to overfitting, it uses the most important features for prediction and can capture non-linear relationships better than other models. This model is also versatile and better for larger datasets like ours.</a:t>
            </a:r>
          </a:p>
          <a:p>
            <a:pPr>
              <a:buClr>
                <a:srgbClr val="262626"/>
              </a:buClr>
            </a:pPr>
            <a:r>
              <a:rPr lang="en-US"/>
              <a:t>KNN and Decision Tree are the next best models. KNN might not have given an optimal performance due to the high dimensional data and the fact that it is sensitive to imbalanced and scaled data. On the other hand, the Decision Tree algorithm might not show a better performance due to overfitting and the inability to handle non-linear relationships.</a:t>
            </a:r>
          </a:p>
          <a:p>
            <a:pPr>
              <a:buClr>
                <a:srgbClr val="262626"/>
              </a:buClr>
            </a:pPr>
            <a:r>
              <a:rPr lang="en-US"/>
              <a:t>Lastly, the poorest performance was shown by the SVM and Logistic Regression model. Both models perform poorly due to the high dimensionality, class imbalance, and non-linear characteristics of our data. </a:t>
            </a:r>
          </a:p>
          <a:p>
            <a:pPr>
              <a:buClr>
                <a:srgbClr val="262626"/>
              </a:buClr>
            </a:pPr>
            <a:endParaRPr lang="en-US"/>
          </a:p>
          <a:p>
            <a:pPr>
              <a:buClr>
                <a:srgbClr val="262626"/>
              </a:buClr>
            </a:pPr>
            <a:endParaRPr lang="en-US"/>
          </a:p>
          <a:p>
            <a:pPr marL="0" indent="0">
              <a:buClr>
                <a:srgbClr val="262626"/>
              </a:buClr>
              <a:buNone/>
            </a:pPr>
            <a:endParaRPr lang="en-US"/>
          </a:p>
          <a:p>
            <a:pPr>
              <a:buClr>
                <a:srgbClr val="262626"/>
              </a:buClr>
            </a:pPr>
            <a:endParaRPr lang="en-US"/>
          </a:p>
        </p:txBody>
      </p:sp>
    </p:spTree>
    <p:extLst>
      <p:ext uri="{BB962C8B-B14F-4D97-AF65-F5344CB8AC3E}">
        <p14:creationId xmlns:p14="http://schemas.microsoft.com/office/powerpoint/2010/main" val="92575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6CDD-BCE2-B90D-7403-AC60C82264F1}"/>
              </a:ext>
            </a:extLst>
          </p:cNvPr>
          <p:cNvSpPr>
            <a:spLocks noGrp="1"/>
          </p:cNvSpPr>
          <p:nvPr>
            <p:ph type="title"/>
          </p:nvPr>
        </p:nvSpPr>
        <p:spPr>
          <a:xfrm>
            <a:off x="1066800" y="470066"/>
            <a:ext cx="10058400" cy="1371600"/>
          </a:xfrm>
        </p:spPr>
        <p:txBody>
          <a:bodyPr/>
          <a:lstStyle/>
          <a:p>
            <a:r>
              <a:rPr lang="en-US"/>
              <a:t>Next Step - Adjust the Imbalance Y</a:t>
            </a:r>
          </a:p>
        </p:txBody>
      </p:sp>
      <p:sp>
        <p:nvSpPr>
          <p:cNvPr id="7" name="Content Placeholder 2">
            <a:extLst>
              <a:ext uri="{FF2B5EF4-FFF2-40B4-BE49-F238E27FC236}">
                <a16:creationId xmlns:a16="http://schemas.microsoft.com/office/drawing/2014/main" id="{DEA1674E-D40D-EDE1-F052-FB1075CF039D}"/>
              </a:ext>
            </a:extLst>
          </p:cNvPr>
          <p:cNvSpPr txBox="1">
            <a:spLocks/>
          </p:cNvSpPr>
          <p:nvPr/>
        </p:nvSpPr>
        <p:spPr>
          <a:xfrm>
            <a:off x="1066799" y="1829952"/>
            <a:ext cx="4695646" cy="442189"/>
          </a:xfrm>
          <a:prstGeom prst="rect">
            <a:avLst/>
          </a:prstGeom>
        </p:spPr>
        <p:txBody>
          <a:bodyPr vert="horz" lIns="91440" tIns="45720" rIns="91440" bIns="45720" rtlCol="0" anchor="t">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85750" indent="-285750">
              <a:buClr>
                <a:srgbClr val="262626"/>
              </a:buClr>
              <a:buFont typeface="Arial" pitchFamily="18" charset="0"/>
              <a:buChar char="•"/>
            </a:pPr>
            <a:r>
              <a:rPr lang="en-US">
                <a:latin typeface="Calibri"/>
                <a:cs typeface="Calibri"/>
              </a:rPr>
              <a:t>The best model Random Forest is good at 2,1,0</a:t>
            </a:r>
            <a:endParaRPr lang="en-US"/>
          </a:p>
          <a:p>
            <a:pPr marL="0" indent="0">
              <a:buClr>
                <a:srgbClr val="000000">
                  <a:lumMod val="85000"/>
                  <a:lumOff val="15000"/>
                </a:srgbClr>
              </a:buClr>
              <a:buNone/>
            </a:pPr>
            <a:endParaRPr lang="en-US">
              <a:latin typeface="Calibri"/>
              <a:cs typeface="Calibri"/>
            </a:endParaRPr>
          </a:p>
          <a:p>
            <a:pPr marL="0" indent="0">
              <a:buClr>
                <a:srgbClr val="000000">
                  <a:lumMod val="85000"/>
                  <a:lumOff val="15000"/>
                </a:srgbClr>
              </a:buClr>
              <a:buNone/>
            </a:pPr>
            <a:endParaRPr lang="en-US">
              <a:latin typeface="Calibri"/>
              <a:cs typeface="Calibri"/>
            </a:endParaRPr>
          </a:p>
          <a:p>
            <a:pPr marL="0" indent="0">
              <a:buNone/>
            </a:pPr>
            <a:endParaRPr lang="en-US">
              <a:latin typeface="Calibri"/>
              <a:cs typeface="Calibri"/>
            </a:endParaRPr>
          </a:p>
          <a:p>
            <a:pPr marL="0" indent="0">
              <a:buClr>
                <a:srgbClr val="262626"/>
              </a:buClr>
              <a:buNone/>
            </a:pPr>
            <a:endParaRPr lang="en-US">
              <a:latin typeface="Calibri"/>
              <a:cs typeface="Calibri"/>
            </a:endParaRPr>
          </a:p>
          <a:p>
            <a:pPr marL="0" indent="0">
              <a:buNone/>
            </a:pPr>
            <a:endParaRPr lang="en-US">
              <a:latin typeface="Calibri"/>
              <a:cs typeface="Calibri"/>
            </a:endParaRPr>
          </a:p>
          <a:p>
            <a:pPr marL="0" indent="0">
              <a:buClr>
                <a:srgbClr val="000000">
                  <a:lumMod val="85000"/>
                  <a:lumOff val="15000"/>
                </a:srgbClr>
              </a:buClr>
              <a:buNone/>
            </a:pPr>
            <a:endParaRPr lang="en-US">
              <a:latin typeface="Calibri"/>
              <a:cs typeface="Calibri"/>
            </a:endParaRPr>
          </a:p>
          <a:p>
            <a:pPr marL="0" indent="0">
              <a:buNone/>
            </a:pPr>
            <a:endParaRPr lang="en-US">
              <a:latin typeface="Calibri"/>
              <a:cs typeface="Calibri"/>
            </a:endParaRPr>
          </a:p>
          <a:p>
            <a:pPr marL="0" indent="0">
              <a:buNone/>
            </a:pPr>
            <a:endParaRPr lang="en-US">
              <a:latin typeface="Calibri"/>
              <a:cs typeface="Calibri"/>
            </a:endParaRPr>
          </a:p>
          <a:p>
            <a:pPr marL="285750" indent="-285750">
              <a:buClr>
                <a:srgbClr val="262626"/>
              </a:buClr>
              <a:buFont typeface="Arial" pitchFamily="18" charset="0"/>
              <a:buChar char="•"/>
            </a:pPr>
            <a:endParaRPr lang="en-US"/>
          </a:p>
          <a:p>
            <a:pPr marL="285750" indent="-285750">
              <a:buClr>
                <a:srgbClr val="262626"/>
              </a:buClr>
              <a:buFont typeface="Arial" pitchFamily="18" charset="0"/>
              <a:buChar char="•"/>
            </a:pPr>
            <a:endParaRPr lang="en-US"/>
          </a:p>
          <a:p>
            <a:pPr marL="285750" indent="-285750">
              <a:buClr>
                <a:srgbClr val="262626"/>
              </a:buClr>
              <a:buFont typeface="Arial" pitchFamily="18" charset="0"/>
              <a:buChar char="•"/>
            </a:pPr>
            <a:endParaRPr lang="en-US"/>
          </a:p>
          <a:p>
            <a:pPr marL="285750" indent="-285750">
              <a:buClr>
                <a:srgbClr val="262626"/>
              </a:buClr>
              <a:buFont typeface="Arial" pitchFamily="18" charset="0"/>
              <a:buChar char="•"/>
            </a:pPr>
            <a:endParaRPr lang="en-US"/>
          </a:p>
        </p:txBody>
      </p:sp>
      <p:pic>
        <p:nvPicPr>
          <p:cNvPr id="8" name="Picture 7" descr="A black and white text&#10;&#10;Description automatically generated">
            <a:extLst>
              <a:ext uri="{FF2B5EF4-FFF2-40B4-BE49-F238E27FC236}">
                <a16:creationId xmlns:a16="http://schemas.microsoft.com/office/drawing/2014/main" id="{16C88346-0CB4-1F7E-1B85-38EAFB6DCB9C}"/>
              </a:ext>
            </a:extLst>
          </p:cNvPr>
          <p:cNvPicPr>
            <a:picLocks noChangeAspect="1"/>
          </p:cNvPicPr>
          <p:nvPr/>
        </p:nvPicPr>
        <p:blipFill>
          <a:blip r:embed="rId3"/>
          <a:stretch>
            <a:fillRect/>
          </a:stretch>
        </p:blipFill>
        <p:spPr>
          <a:xfrm>
            <a:off x="1270329" y="2281778"/>
            <a:ext cx="3152775" cy="942975"/>
          </a:xfrm>
          <a:prstGeom prst="rect">
            <a:avLst/>
          </a:prstGeom>
        </p:spPr>
      </p:pic>
      <p:pic>
        <p:nvPicPr>
          <p:cNvPr id="10" name="Picture 9" descr="A close-up of a graph&#10;&#10;Description automatically generated">
            <a:extLst>
              <a:ext uri="{FF2B5EF4-FFF2-40B4-BE49-F238E27FC236}">
                <a16:creationId xmlns:a16="http://schemas.microsoft.com/office/drawing/2014/main" id="{8FEE8226-FEB0-F7CF-5189-1729336611FE}"/>
              </a:ext>
            </a:extLst>
          </p:cNvPr>
          <p:cNvPicPr>
            <a:picLocks noChangeAspect="1"/>
          </p:cNvPicPr>
          <p:nvPr/>
        </p:nvPicPr>
        <p:blipFill>
          <a:blip r:embed="rId4"/>
          <a:srcRect l="-129" r="14827" b="-3123"/>
          <a:stretch/>
        </p:blipFill>
        <p:spPr>
          <a:xfrm>
            <a:off x="1270329" y="3753838"/>
            <a:ext cx="3550935" cy="1049895"/>
          </a:xfrm>
          <a:prstGeom prst="rect">
            <a:avLst/>
          </a:prstGeom>
        </p:spPr>
      </p:pic>
      <p:pic>
        <p:nvPicPr>
          <p:cNvPr id="13" name="Content Placeholder 3" descr="A number of numbers on a white background&#10;&#10;Description automatically generated">
            <a:extLst>
              <a:ext uri="{FF2B5EF4-FFF2-40B4-BE49-F238E27FC236}">
                <a16:creationId xmlns:a16="http://schemas.microsoft.com/office/drawing/2014/main" id="{1FD0CDD2-7946-1AE3-4D77-A753DDCBB878}"/>
              </a:ext>
            </a:extLst>
          </p:cNvPr>
          <p:cNvPicPr>
            <a:picLocks noGrp="1" noChangeAspect="1"/>
          </p:cNvPicPr>
          <p:nvPr/>
        </p:nvPicPr>
        <p:blipFill>
          <a:blip r:embed="rId5"/>
          <a:stretch>
            <a:fillRect/>
          </a:stretch>
        </p:blipFill>
        <p:spPr>
          <a:xfrm>
            <a:off x="1267877" y="5143115"/>
            <a:ext cx="4149604" cy="1029045"/>
          </a:xfrm>
          <a:prstGeom prst="rect">
            <a:avLst/>
          </a:prstGeom>
        </p:spPr>
      </p:pic>
      <p:sp>
        <p:nvSpPr>
          <p:cNvPr id="14" name="TextBox 2">
            <a:extLst>
              <a:ext uri="{FF2B5EF4-FFF2-40B4-BE49-F238E27FC236}">
                <a16:creationId xmlns:a16="http://schemas.microsoft.com/office/drawing/2014/main" id="{A49AD0BC-CDD5-6225-BD73-6DE0AB9104CD}"/>
              </a:ext>
            </a:extLst>
          </p:cNvPr>
          <p:cNvSpPr txBox="1"/>
          <p:nvPr/>
        </p:nvSpPr>
        <p:spPr>
          <a:xfrm>
            <a:off x="6571974" y="1577632"/>
            <a:ext cx="4550089"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a:p>
            <a:pPr marL="342900" indent="-342900">
              <a:buAutoNum type="arabicPeriod"/>
            </a:pPr>
            <a:r>
              <a:rPr lang="en-US" b="1">
                <a:latin typeface="Calibri"/>
                <a:cs typeface="Calibri"/>
              </a:rPr>
              <a:t>Deal with the imbalance credit score (y) </a:t>
            </a:r>
            <a:r>
              <a:rPr lang="en-US">
                <a:latin typeface="Calibri"/>
                <a:cs typeface="Calibri"/>
              </a:rPr>
              <a:t>Standard has the most data, followed by Poor and Good</a:t>
            </a:r>
          </a:p>
          <a:p>
            <a:endParaRPr lang="en-US">
              <a:latin typeface="Calibri"/>
              <a:cs typeface="Calibri"/>
            </a:endParaRPr>
          </a:p>
        </p:txBody>
      </p:sp>
      <p:sp>
        <p:nvSpPr>
          <p:cNvPr id="15" name="TextBox 4">
            <a:extLst>
              <a:ext uri="{FF2B5EF4-FFF2-40B4-BE49-F238E27FC236}">
                <a16:creationId xmlns:a16="http://schemas.microsoft.com/office/drawing/2014/main" id="{B534C1A1-DCAD-1B16-D7C9-413DEC6B2374}"/>
              </a:ext>
            </a:extLst>
          </p:cNvPr>
          <p:cNvSpPr txBox="1"/>
          <p:nvPr/>
        </p:nvSpPr>
        <p:spPr>
          <a:xfrm>
            <a:off x="6901131" y="2832339"/>
            <a:ext cx="4226942"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eriod"/>
            </a:pPr>
            <a:r>
              <a:rPr lang="en-US">
                <a:latin typeface="Calibri"/>
                <a:cs typeface="Calibri"/>
              </a:rPr>
              <a:t>Oversampling: increase the number of Good and Poor</a:t>
            </a:r>
          </a:p>
          <a:p>
            <a:pPr marL="342900" indent="-342900">
              <a:buAutoNum type="arabicPeriod"/>
            </a:pPr>
            <a:r>
              <a:rPr lang="en-US">
                <a:latin typeface="Calibri"/>
                <a:cs typeface="Calibri"/>
              </a:rPr>
              <a:t>Undersampling: Reduce the number of Standard</a:t>
            </a:r>
          </a:p>
        </p:txBody>
      </p:sp>
      <p:sp>
        <p:nvSpPr>
          <p:cNvPr id="16" name="TextBox 15">
            <a:extLst>
              <a:ext uri="{FF2B5EF4-FFF2-40B4-BE49-F238E27FC236}">
                <a16:creationId xmlns:a16="http://schemas.microsoft.com/office/drawing/2014/main" id="{EFFCD092-4CE3-8D57-5463-33ABEA57225E}"/>
              </a:ext>
            </a:extLst>
          </p:cNvPr>
          <p:cNvSpPr txBox="1"/>
          <p:nvPr/>
        </p:nvSpPr>
        <p:spPr>
          <a:xfrm>
            <a:off x="6665343" y="4278702"/>
            <a:ext cx="47128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2. </a:t>
            </a:r>
            <a:r>
              <a:rPr lang="en-US" b="1">
                <a:latin typeface="Calibri"/>
                <a:cs typeface="Calibri"/>
              </a:rPr>
              <a:t>More Ensemble Combinations</a:t>
            </a:r>
            <a:endParaRPr lang="en-US" b="1">
              <a:latin typeface="Goudy Old Style" panose="02020404030301010803"/>
              <a:cs typeface="Calibri"/>
            </a:endParaRPr>
          </a:p>
          <a:p>
            <a:r>
              <a:rPr lang="en-US">
                <a:latin typeface="Calibri"/>
                <a:cs typeface="Calibri"/>
              </a:rPr>
              <a:t> Since we separated the models into 2 groups  to conduct ensemble models, maybe mixing  them would have a better result</a:t>
            </a:r>
            <a:endParaRPr lang="en-US"/>
          </a:p>
        </p:txBody>
      </p:sp>
      <p:sp>
        <p:nvSpPr>
          <p:cNvPr id="17" name="TextBox 16">
            <a:extLst>
              <a:ext uri="{FF2B5EF4-FFF2-40B4-BE49-F238E27FC236}">
                <a16:creationId xmlns:a16="http://schemas.microsoft.com/office/drawing/2014/main" id="{AA43D713-D2FC-5228-268C-F03A4CAAD53D}"/>
              </a:ext>
            </a:extLst>
          </p:cNvPr>
          <p:cNvSpPr txBox="1"/>
          <p:nvPr/>
        </p:nvSpPr>
        <p:spPr>
          <a:xfrm>
            <a:off x="1265207" y="4802038"/>
            <a:ext cx="41521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percentage of credit score types: </a:t>
            </a:r>
          </a:p>
          <a:p>
            <a:pPr algn="l"/>
            <a:endParaRPr lang="en-US"/>
          </a:p>
        </p:txBody>
      </p:sp>
      <p:sp>
        <p:nvSpPr>
          <p:cNvPr id="18" name="TextBox 17">
            <a:extLst>
              <a:ext uri="{FF2B5EF4-FFF2-40B4-BE49-F238E27FC236}">
                <a16:creationId xmlns:a16="http://schemas.microsoft.com/office/drawing/2014/main" id="{04FBA807-0AD0-E88C-6835-128DFF3BC607}"/>
              </a:ext>
            </a:extLst>
          </p:cNvPr>
          <p:cNvSpPr txBox="1"/>
          <p:nvPr/>
        </p:nvSpPr>
        <p:spPr>
          <a:xfrm>
            <a:off x="1049547" y="3249282"/>
            <a:ext cx="4008407"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700">
                <a:latin typeface="Calibri"/>
                <a:cs typeface="Calibri"/>
              </a:rPr>
              <a:t>The best Log-Reg is good at 2,0, 1</a:t>
            </a:r>
            <a:endParaRPr lang="en-US"/>
          </a:p>
        </p:txBody>
      </p:sp>
    </p:spTree>
    <p:extLst>
      <p:ext uri="{BB962C8B-B14F-4D97-AF65-F5344CB8AC3E}">
        <p14:creationId xmlns:p14="http://schemas.microsoft.com/office/powerpoint/2010/main" val="289673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F570D921-697F-7B0A-1735-9FF51614BAD2}"/>
              </a:ext>
            </a:extLst>
          </p:cNvPr>
          <p:cNvPicPr>
            <a:picLocks noChangeAspect="1"/>
          </p:cNvPicPr>
          <p:nvPr/>
        </p:nvPicPr>
        <p:blipFill>
          <a:blip r:embed="rId2">
            <a:alphaModFix amt="35000"/>
          </a:blip>
          <a:srcRect t="3319" b="3320"/>
          <a:stretch/>
        </p:blipFill>
        <p:spPr>
          <a:xfrm>
            <a:off x="-2170" y="3763"/>
            <a:ext cx="12191980" cy="6857990"/>
          </a:xfrm>
          <a:prstGeom prst="rect">
            <a:avLst/>
          </a:prstGeom>
        </p:spPr>
      </p:pic>
      <p:sp>
        <p:nvSpPr>
          <p:cNvPr id="2" name="Title 1">
            <a:extLst>
              <a:ext uri="{FF2B5EF4-FFF2-40B4-BE49-F238E27FC236}">
                <a16:creationId xmlns:a16="http://schemas.microsoft.com/office/drawing/2014/main" id="{485DF049-E78A-D293-DD8F-5610A7A8ACB0}"/>
              </a:ext>
            </a:extLst>
          </p:cNvPr>
          <p:cNvSpPr>
            <a:spLocks noGrp="1"/>
          </p:cNvSpPr>
          <p:nvPr>
            <p:ph type="title"/>
          </p:nvPr>
        </p:nvSpPr>
        <p:spPr>
          <a:xfrm>
            <a:off x="1066800" y="642594"/>
            <a:ext cx="10058400" cy="1371600"/>
          </a:xfrm>
        </p:spPr>
        <p:txBody>
          <a:bodyPr>
            <a:normAutofit/>
          </a:bodyPr>
          <a:lstStyle/>
          <a:p>
            <a:r>
              <a:rPr lang="en-US"/>
              <a:t>Motivation</a:t>
            </a:r>
          </a:p>
        </p:txBody>
      </p:sp>
      <p:sp>
        <p:nvSpPr>
          <p:cNvPr id="3" name="Content Placeholder 2">
            <a:extLst>
              <a:ext uri="{FF2B5EF4-FFF2-40B4-BE49-F238E27FC236}">
                <a16:creationId xmlns:a16="http://schemas.microsoft.com/office/drawing/2014/main" id="{D7771DB4-5C9C-AD98-FCD7-91C92F056BA2}"/>
              </a:ext>
            </a:extLst>
          </p:cNvPr>
          <p:cNvSpPr>
            <a:spLocks noGrp="1"/>
          </p:cNvSpPr>
          <p:nvPr>
            <p:ph idx="1"/>
          </p:nvPr>
        </p:nvSpPr>
        <p:spPr>
          <a:xfrm>
            <a:off x="1066800" y="2103120"/>
            <a:ext cx="10058400" cy="3849624"/>
          </a:xfrm>
        </p:spPr>
        <p:txBody>
          <a:bodyPr>
            <a:normAutofit/>
          </a:bodyPr>
          <a:lstStyle/>
          <a:p>
            <a:pPr marL="0" indent="0">
              <a:lnSpc>
                <a:spcPct val="100000"/>
              </a:lnSpc>
              <a:buNone/>
            </a:pPr>
            <a:r>
              <a:rPr lang="en-IN" sz="1600"/>
              <a:t>In today's financial landscape, access to credit is an essential factor in enabling individuals and businesses to grow, while managing risk for financial institutions. Credit scores play a pivotal role in determining an individual’s or entity’s eligibility for loans, mortgages, and credit cards. However, traditional methods of credit score assessment—relying on manually-defined criteria and rules—can be limited, prone to biases, and less effective at capturing the complex relationships between different financial behaviours and creditworthiness.</a:t>
            </a:r>
          </a:p>
          <a:p>
            <a:pPr marL="0" indent="0">
              <a:lnSpc>
                <a:spcPct val="100000"/>
              </a:lnSpc>
              <a:buNone/>
            </a:pPr>
            <a:r>
              <a:rPr lang="en-IN" sz="1600"/>
              <a:t>In this project implementation we offer a promising solution to this challenge which will improve the following factors:</a:t>
            </a:r>
          </a:p>
          <a:p>
            <a:pPr>
              <a:lnSpc>
                <a:spcPct val="100000"/>
              </a:lnSpc>
            </a:pPr>
            <a:r>
              <a:rPr lang="en-IN" sz="1600"/>
              <a:t>Enhanced Risk Assessment</a:t>
            </a:r>
          </a:p>
          <a:p>
            <a:pPr>
              <a:lnSpc>
                <a:spcPct val="100000"/>
              </a:lnSpc>
            </a:pPr>
            <a:r>
              <a:rPr lang="en-IN" sz="1600"/>
              <a:t>Personalized Credit Scoring</a:t>
            </a:r>
          </a:p>
          <a:p>
            <a:pPr>
              <a:lnSpc>
                <a:spcPct val="100000"/>
              </a:lnSpc>
            </a:pPr>
            <a:r>
              <a:rPr lang="en-IN" sz="1600"/>
              <a:t>Reducing Bias</a:t>
            </a:r>
          </a:p>
          <a:p>
            <a:pPr>
              <a:lnSpc>
                <a:spcPct val="100000"/>
              </a:lnSpc>
            </a:pPr>
            <a:r>
              <a:rPr lang="en-IN" sz="1600"/>
              <a:t>Improved Financial Inclusion</a:t>
            </a:r>
          </a:p>
          <a:p>
            <a:pPr>
              <a:lnSpc>
                <a:spcPct val="100000"/>
              </a:lnSpc>
            </a:pPr>
            <a:r>
              <a:rPr lang="en-IN" sz="1600"/>
              <a:t>Cost Efficiency and Automation</a:t>
            </a:r>
          </a:p>
          <a:p>
            <a:pPr>
              <a:lnSpc>
                <a:spcPct val="100000"/>
              </a:lnSpc>
            </a:pPr>
            <a:r>
              <a:rPr lang="en-IN" sz="1600"/>
              <a:t>Scalability</a:t>
            </a:r>
            <a:endParaRPr lang="en-US" sz="1600"/>
          </a:p>
        </p:txBody>
      </p:sp>
      <p:sp>
        <p:nvSpPr>
          <p:cNvPr id="20" name="Rectangle 19">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107262179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5667-C67C-D33B-2901-0D365761CE5E}"/>
              </a:ext>
            </a:extLst>
          </p:cNvPr>
          <p:cNvSpPr>
            <a:spLocks noGrp="1"/>
          </p:cNvSpPr>
          <p:nvPr>
            <p:ph type="title"/>
          </p:nvPr>
        </p:nvSpPr>
        <p:spPr/>
        <p:txBody>
          <a:bodyPr/>
          <a:lstStyle/>
          <a:p>
            <a:r>
              <a:rPr lang="en-US"/>
              <a:t>Some Challenges</a:t>
            </a:r>
          </a:p>
        </p:txBody>
      </p:sp>
      <p:sp>
        <p:nvSpPr>
          <p:cNvPr id="3" name="Content Placeholder 2">
            <a:extLst>
              <a:ext uri="{FF2B5EF4-FFF2-40B4-BE49-F238E27FC236}">
                <a16:creationId xmlns:a16="http://schemas.microsoft.com/office/drawing/2014/main" id="{9DA96A03-35D2-8C10-ACEC-32C5E4219644}"/>
              </a:ext>
            </a:extLst>
          </p:cNvPr>
          <p:cNvSpPr>
            <a:spLocks noGrp="1"/>
          </p:cNvSpPr>
          <p:nvPr>
            <p:ph idx="1"/>
          </p:nvPr>
        </p:nvSpPr>
        <p:spPr/>
        <p:txBody>
          <a:bodyPr vert="horz" lIns="91440" tIns="45720" rIns="91440" bIns="45720" rtlCol="0" anchor="t">
            <a:normAutofit/>
          </a:bodyPr>
          <a:lstStyle/>
          <a:p>
            <a:r>
              <a:rPr lang="en-US"/>
              <a:t>Missing data in financial datasets is one of the biggest challenges. </a:t>
            </a:r>
            <a:r>
              <a:rPr lang="en-US">
                <a:ea typeface="+mn-lt"/>
                <a:cs typeface="+mn-lt"/>
              </a:rPr>
              <a:t>This is particularly problematic in credit scoring, where certain fields (e.g., income) may be crucial for accurate predictions.</a:t>
            </a:r>
          </a:p>
          <a:p>
            <a:pPr>
              <a:buClr>
                <a:srgbClr val="262626"/>
              </a:buClr>
            </a:pPr>
            <a:r>
              <a:rPr lang="en-US"/>
              <a:t>Class Imbalance is another challenge because a lot of time this leads to overfitting of the model.</a:t>
            </a:r>
          </a:p>
          <a:p>
            <a:pPr>
              <a:buClr>
                <a:srgbClr val="262626"/>
              </a:buClr>
            </a:pPr>
            <a:r>
              <a:rPr lang="en-US">
                <a:ea typeface="+mn-lt"/>
                <a:cs typeface="+mn-lt"/>
              </a:rPr>
              <a:t>Credit scoring is also a significant challenge as it involves not only static features like income and employment but also temporal or sequential data such as changes in credit history over time, spending patterns, and fluctuations in financial status.</a:t>
            </a:r>
          </a:p>
          <a:p>
            <a:pPr>
              <a:buClr>
                <a:srgbClr val="262626"/>
              </a:buClr>
            </a:pPr>
            <a:r>
              <a:rPr lang="en-US"/>
              <a:t>After pre-processing the data, model implementations had to be done with data having a dimensionality of 61. It is challenging to implement classification models on data of such high dimensionality because a lot of models show very poor accuracy for higher dimensional data. Some models can't even be implemented due to the same reason (e.g., Kernel SVM model). </a:t>
            </a:r>
          </a:p>
        </p:txBody>
      </p:sp>
    </p:spTree>
    <p:extLst>
      <p:ext uri="{BB962C8B-B14F-4D97-AF65-F5344CB8AC3E}">
        <p14:creationId xmlns:p14="http://schemas.microsoft.com/office/powerpoint/2010/main" val="117090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 balance scale using circles">
            <a:extLst>
              <a:ext uri="{FF2B5EF4-FFF2-40B4-BE49-F238E27FC236}">
                <a16:creationId xmlns:a16="http://schemas.microsoft.com/office/drawing/2014/main" id="{D4A9FE03-CEE0-12BE-8C61-80BA88B0E9D2}"/>
              </a:ext>
            </a:extLst>
          </p:cNvPr>
          <p:cNvPicPr>
            <a:picLocks noChangeAspect="1"/>
          </p:cNvPicPr>
          <p:nvPr/>
        </p:nvPicPr>
        <p:blipFill>
          <a:blip r:embed="rId2">
            <a:alphaModFix amt="35000"/>
          </a:blip>
          <a:srcRect b="7025"/>
          <a:stretch/>
        </p:blipFill>
        <p:spPr>
          <a:xfrm>
            <a:off x="20" y="10"/>
            <a:ext cx="12191980" cy="6857990"/>
          </a:xfrm>
          <a:prstGeom prst="rect">
            <a:avLst/>
          </a:prstGeom>
        </p:spPr>
      </p:pic>
      <p:sp>
        <p:nvSpPr>
          <p:cNvPr id="2" name="Title 1">
            <a:extLst>
              <a:ext uri="{FF2B5EF4-FFF2-40B4-BE49-F238E27FC236}">
                <a16:creationId xmlns:a16="http://schemas.microsoft.com/office/drawing/2014/main" id="{0D56AF64-EED5-3AA9-09E7-26AE49151D50}"/>
              </a:ext>
            </a:extLst>
          </p:cNvPr>
          <p:cNvSpPr>
            <a:spLocks noGrp="1"/>
          </p:cNvSpPr>
          <p:nvPr>
            <p:ph type="title"/>
          </p:nvPr>
        </p:nvSpPr>
        <p:spPr>
          <a:xfrm>
            <a:off x="1066800" y="642594"/>
            <a:ext cx="10058400" cy="1371600"/>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48F22221-C90E-BC0F-1969-CE9EFFDDECC8}"/>
              </a:ext>
            </a:extLst>
          </p:cNvPr>
          <p:cNvSpPr>
            <a:spLocks noGrp="1"/>
          </p:cNvSpPr>
          <p:nvPr>
            <p:ph idx="1"/>
          </p:nvPr>
        </p:nvSpPr>
        <p:spPr>
          <a:xfrm>
            <a:off x="1066800" y="2103120"/>
            <a:ext cx="10058400" cy="3849624"/>
          </a:xfrm>
        </p:spPr>
        <p:txBody>
          <a:bodyPr>
            <a:normAutofit/>
          </a:bodyPr>
          <a:lstStyle/>
          <a:p>
            <a:r>
              <a:rPr lang="en-IN"/>
              <a:t>Throughout the project, we successfully built and evaluated models that can accurately predict an individual's or entity's credit score based on historical financial data. We employed various techniques, including feature engineering, model selection, and evaluation metrics, to address challenges such as class imbalance, overfitting, and interpretability. </a:t>
            </a:r>
          </a:p>
          <a:p>
            <a:r>
              <a:rPr lang="en-IN"/>
              <a:t>Our findings indicate that machine learning models, when properly trained and validated, outperform traditional scoring methods in terms of predictive accuracy, and have the potential to mitigate biases inherent in older credit assessment models. Moreover, the automation of this process could lead to significant cost savings for financial institutions, while offering consumers a more dynamic and personalized approach to credit evaluation.</a:t>
            </a:r>
          </a:p>
          <a:p>
            <a:r>
              <a:rPr lang="en-IN"/>
              <a:t>However, several challenges prevail. For instance, the interpretability of machine learning models continues to be a critical concern, particularly when decisions about creditworthiness can have significant life-altering consequences. Additionally, ensuring data privacy and addressing ethical concerns around algorithmic decision-making are important considerations for the widespread adoption of machine learning in credit scoring.</a:t>
            </a:r>
            <a:endParaRPr lang="en-US"/>
          </a:p>
        </p:txBody>
      </p:sp>
      <p:sp>
        <p:nvSpPr>
          <p:cNvPr id="11" name="Rectangle 1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34480721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0C82E-870E-B6E3-3231-49DBD6246D24}"/>
              </a:ext>
            </a:extLst>
          </p:cNvPr>
          <p:cNvSpPr>
            <a:spLocks noGrp="1"/>
          </p:cNvSpPr>
          <p:nvPr>
            <p:ph type="title"/>
          </p:nvPr>
        </p:nvSpPr>
        <p:spPr/>
        <p:txBody>
          <a:bodyPr/>
          <a:lstStyle/>
          <a:p>
            <a:r>
              <a:rPr lang="en-US"/>
              <a:t>Overview Of the Dataset</a:t>
            </a:r>
          </a:p>
        </p:txBody>
      </p:sp>
      <p:sp>
        <p:nvSpPr>
          <p:cNvPr id="3" name="Content Placeholder 2">
            <a:extLst>
              <a:ext uri="{FF2B5EF4-FFF2-40B4-BE49-F238E27FC236}">
                <a16:creationId xmlns:a16="http://schemas.microsoft.com/office/drawing/2014/main" id="{C6528E8C-60C5-782E-0283-755D75FF6C09}"/>
              </a:ext>
            </a:extLst>
          </p:cNvPr>
          <p:cNvSpPr>
            <a:spLocks noGrp="1"/>
          </p:cNvSpPr>
          <p:nvPr>
            <p:ph idx="1"/>
          </p:nvPr>
        </p:nvSpPr>
        <p:spPr>
          <a:xfrm>
            <a:off x="1066800" y="2628638"/>
            <a:ext cx="10058400" cy="2956245"/>
          </a:xfrm>
        </p:spPr>
        <p:txBody>
          <a:bodyPr vert="horz" lIns="91440" tIns="45720" rIns="91440" bIns="45720" rtlCol="0" anchor="t">
            <a:normAutofit/>
          </a:bodyPr>
          <a:lstStyle/>
          <a:p>
            <a:r>
              <a:rPr lang="en-US" sz="1600"/>
              <a:t>This particular dataset was acquired from Kaggle. </a:t>
            </a:r>
            <a:r>
              <a:rPr lang="en-US" sz="1600">
                <a:ea typeface="+mn-lt"/>
                <a:cs typeface="+mn-lt"/>
              </a:rPr>
              <a:t>The dataset has 100,000 records providing the customer data relating to various financial prospects.</a:t>
            </a:r>
            <a:endParaRPr lang="en-US"/>
          </a:p>
          <a:p>
            <a:pPr>
              <a:buClr>
                <a:srgbClr val="262626"/>
              </a:buClr>
            </a:pPr>
            <a:r>
              <a:rPr lang="en-US" sz="1600">
                <a:ea typeface="+mn-lt"/>
                <a:cs typeface="+mn-lt"/>
              </a:rPr>
              <a:t>No. of Attributes = 28</a:t>
            </a:r>
            <a:endParaRPr lang="en-US" sz="1600"/>
          </a:p>
          <a:p>
            <a:pPr>
              <a:buClr>
                <a:srgbClr val="262626"/>
              </a:buClr>
            </a:pPr>
            <a:r>
              <a:rPr lang="en-US" sz="1600" err="1">
                <a:ea typeface="+mn-lt"/>
                <a:cs typeface="+mn-lt"/>
              </a:rPr>
              <a:t>Credit_Score</a:t>
            </a:r>
            <a:r>
              <a:rPr lang="en-US" sz="1600">
                <a:ea typeface="+mn-lt"/>
                <a:cs typeface="+mn-lt"/>
              </a:rPr>
              <a:t>: Whether customer has a Good, Standard or Poor credit score. (Target Variable)</a:t>
            </a:r>
            <a:endParaRPr lang="en-US"/>
          </a:p>
          <a:p>
            <a:pPr>
              <a:buClr>
                <a:srgbClr val="262626"/>
              </a:buClr>
            </a:pPr>
            <a:r>
              <a:rPr lang="en-US" sz="1600">
                <a:ea typeface="+mn-lt"/>
                <a:cs typeface="+mn-lt"/>
              </a:rPr>
              <a:t>Other Dependent Variables: Month, Age, Occupation, </a:t>
            </a:r>
            <a:r>
              <a:rPr lang="en-US" sz="1600" err="1">
                <a:ea typeface="+mn-lt"/>
                <a:cs typeface="+mn-lt"/>
              </a:rPr>
              <a:t>Annual_Income</a:t>
            </a:r>
            <a:r>
              <a:rPr lang="en-US" sz="1600">
                <a:ea typeface="+mn-lt"/>
                <a:cs typeface="+mn-lt"/>
              </a:rPr>
              <a:t>, </a:t>
            </a:r>
            <a:r>
              <a:rPr lang="en-US" sz="1600" err="1">
                <a:ea typeface="+mn-lt"/>
                <a:cs typeface="+mn-lt"/>
              </a:rPr>
              <a:t>Monthly_Inhand_Salary</a:t>
            </a:r>
            <a:r>
              <a:rPr lang="en-US" sz="1600">
                <a:ea typeface="+mn-lt"/>
                <a:cs typeface="+mn-lt"/>
              </a:rPr>
              <a:t>, </a:t>
            </a:r>
            <a:r>
              <a:rPr lang="en-US" sz="1600" err="1">
                <a:ea typeface="+mn-lt"/>
                <a:cs typeface="+mn-lt"/>
              </a:rPr>
              <a:t>Num_Bank_Accounts</a:t>
            </a:r>
            <a:r>
              <a:rPr lang="en-US" sz="1600">
                <a:ea typeface="+mn-lt"/>
                <a:cs typeface="+mn-lt"/>
              </a:rPr>
              <a:t>, </a:t>
            </a:r>
            <a:r>
              <a:rPr lang="en-US" sz="1600" err="1">
                <a:ea typeface="+mn-lt"/>
                <a:cs typeface="+mn-lt"/>
              </a:rPr>
              <a:t>Num_Credit_Card</a:t>
            </a:r>
            <a:r>
              <a:rPr lang="en-US" sz="1600">
                <a:ea typeface="+mn-lt"/>
                <a:cs typeface="+mn-lt"/>
              </a:rPr>
              <a:t>, </a:t>
            </a:r>
            <a:r>
              <a:rPr lang="en-US" sz="1600" err="1">
                <a:ea typeface="+mn-lt"/>
                <a:cs typeface="+mn-lt"/>
              </a:rPr>
              <a:t>Interest_Rate</a:t>
            </a:r>
            <a:r>
              <a:rPr lang="en-US" sz="1600">
                <a:ea typeface="+mn-lt"/>
                <a:cs typeface="+mn-lt"/>
              </a:rPr>
              <a:t>, </a:t>
            </a:r>
            <a:r>
              <a:rPr lang="en-US" sz="1600" err="1">
                <a:ea typeface="+mn-lt"/>
                <a:cs typeface="+mn-lt"/>
              </a:rPr>
              <a:t>Num_of_Loan</a:t>
            </a:r>
            <a:r>
              <a:rPr lang="en-US" sz="1600">
                <a:ea typeface="+mn-lt"/>
                <a:cs typeface="+mn-lt"/>
              </a:rPr>
              <a:t>, </a:t>
            </a:r>
            <a:r>
              <a:rPr lang="en-US" sz="1600" err="1">
                <a:ea typeface="+mn-lt"/>
                <a:cs typeface="+mn-lt"/>
              </a:rPr>
              <a:t>Delay_from_Due_Date</a:t>
            </a:r>
            <a:r>
              <a:rPr lang="en-US" sz="1600">
                <a:ea typeface="+mn-lt"/>
                <a:cs typeface="+mn-lt"/>
              </a:rPr>
              <a:t>, </a:t>
            </a:r>
            <a:r>
              <a:rPr lang="en-US" sz="1600" err="1">
                <a:ea typeface="+mn-lt"/>
                <a:cs typeface="+mn-lt"/>
              </a:rPr>
              <a:t>Num_of_Delayed_Payment</a:t>
            </a:r>
            <a:r>
              <a:rPr lang="en-US" sz="1600">
                <a:ea typeface="+mn-lt"/>
                <a:cs typeface="+mn-lt"/>
              </a:rPr>
              <a:t>, etc.</a:t>
            </a:r>
            <a:endParaRPr lang="en-US" sz="1600"/>
          </a:p>
          <a:p>
            <a:pPr>
              <a:buClr>
                <a:srgbClr val="262626"/>
              </a:buClr>
            </a:pPr>
            <a:r>
              <a:rPr lang="en-US" sz="1600">
                <a:ea typeface="+mn-lt"/>
                <a:cs typeface="+mn-lt"/>
              </a:rPr>
              <a:t>Number of Categorical Features =12; Number of Numerical Features = 16</a:t>
            </a:r>
            <a:endParaRPr lang="en-US"/>
          </a:p>
          <a:p>
            <a:pPr>
              <a:buClr>
                <a:srgbClr val="262626"/>
              </a:buClr>
            </a:pPr>
            <a:endParaRPr lang="en-US" sz="1600"/>
          </a:p>
          <a:p>
            <a:pPr>
              <a:buClr>
                <a:srgbClr val="262626"/>
              </a:buClr>
            </a:pPr>
            <a:endParaRPr lang="en-US" sz="1600"/>
          </a:p>
          <a:p>
            <a:pPr>
              <a:buClr>
                <a:srgbClr val="262626"/>
              </a:buClr>
            </a:pPr>
            <a:endParaRPr lang="en-US" sz="1600"/>
          </a:p>
          <a:p>
            <a:pPr>
              <a:buClr>
                <a:srgbClr val="262626"/>
              </a:buClr>
            </a:pPr>
            <a:endParaRPr lang="en-US" sz="1600"/>
          </a:p>
        </p:txBody>
      </p:sp>
    </p:spTree>
    <p:extLst>
      <p:ext uri="{BB962C8B-B14F-4D97-AF65-F5344CB8AC3E}">
        <p14:creationId xmlns:p14="http://schemas.microsoft.com/office/powerpoint/2010/main" val="137756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3BD1-F6EE-7565-86C9-1032F314691D}"/>
              </a:ext>
            </a:extLst>
          </p:cNvPr>
          <p:cNvSpPr>
            <a:spLocks noGrp="1"/>
          </p:cNvSpPr>
          <p:nvPr>
            <p:ph type="title"/>
          </p:nvPr>
        </p:nvSpPr>
        <p:spPr>
          <a:xfrm>
            <a:off x="1066800" y="642594"/>
            <a:ext cx="10544503" cy="951187"/>
          </a:xfrm>
        </p:spPr>
        <p:txBody>
          <a:bodyPr/>
          <a:lstStyle/>
          <a:p>
            <a:r>
              <a:rPr lang="en-US"/>
              <a:t>Data Cleaning </a:t>
            </a:r>
          </a:p>
        </p:txBody>
      </p:sp>
      <p:sp>
        <p:nvSpPr>
          <p:cNvPr id="3" name="Content Placeholder 2">
            <a:extLst>
              <a:ext uri="{FF2B5EF4-FFF2-40B4-BE49-F238E27FC236}">
                <a16:creationId xmlns:a16="http://schemas.microsoft.com/office/drawing/2014/main" id="{1D6994AD-B7E3-C145-E05C-3CBC3238A62C}"/>
              </a:ext>
            </a:extLst>
          </p:cNvPr>
          <p:cNvSpPr>
            <a:spLocks noGrp="1"/>
          </p:cNvSpPr>
          <p:nvPr>
            <p:ph idx="1"/>
          </p:nvPr>
        </p:nvSpPr>
        <p:spPr>
          <a:xfrm>
            <a:off x="1066800" y="1583304"/>
            <a:ext cx="5932594" cy="4639140"/>
          </a:xfrm>
        </p:spPr>
        <p:txBody>
          <a:bodyPr vert="horz" lIns="91440" tIns="45720" rIns="91440" bIns="45720" rtlCol="0" anchor="t">
            <a:normAutofit fontScale="85000" lnSpcReduction="10000"/>
          </a:bodyPr>
          <a:lstStyle/>
          <a:p>
            <a:r>
              <a:rPr lang="en-US"/>
              <a:t>Step I: Checking for Duplicate Rows. Fortunately, our data had no duplicate rows.</a:t>
            </a:r>
          </a:p>
          <a:p>
            <a:pPr>
              <a:buClr>
                <a:srgbClr val="262626"/>
              </a:buClr>
            </a:pPr>
            <a:r>
              <a:rPr lang="en-US"/>
              <a:t>Step II: Cleaning numerical columns containing entries with some characters as anomalies.</a:t>
            </a:r>
          </a:p>
          <a:p>
            <a:pPr>
              <a:buClr>
                <a:srgbClr val="262626"/>
              </a:buClr>
            </a:pPr>
            <a:r>
              <a:rPr lang="en-US"/>
              <a:t>Step III: Dropping columns that will not be required. Here we drop the columns 'SSN' and 'Name'.</a:t>
            </a:r>
          </a:p>
          <a:p>
            <a:pPr>
              <a:buClr>
                <a:srgbClr val="262626"/>
              </a:buClr>
            </a:pPr>
            <a:r>
              <a:rPr lang="en-US"/>
              <a:t>Step IV: Handling null values and anomalies in numerical columns. For instance, most numerical columns had outliers and negative values as well. We replaced these values and Null with the value occurring before or after that specific record when the data was grouped by '</a:t>
            </a:r>
            <a:r>
              <a:rPr lang="en-US" err="1"/>
              <a:t>Customer_Id</a:t>
            </a:r>
            <a:r>
              <a:rPr lang="en-US"/>
              <a:t>'. A range of values was enforced for the numerical variables to avoid extremely high or negative values using the Inter Quartile Range formula.</a:t>
            </a:r>
          </a:p>
          <a:p>
            <a:pPr>
              <a:buClr>
                <a:srgbClr val="262626"/>
              </a:buClr>
            </a:pPr>
            <a:r>
              <a:rPr lang="en-US"/>
              <a:t>Step V: Typecasted the '</a:t>
            </a:r>
            <a:r>
              <a:rPr lang="en-US" err="1"/>
              <a:t>Credit_History_Age</a:t>
            </a:r>
            <a:r>
              <a:rPr lang="en-US"/>
              <a:t>' column to a float by converting the original string with number of years and months to total number of years (float).</a:t>
            </a:r>
          </a:p>
          <a:p>
            <a:pPr>
              <a:buClr>
                <a:srgbClr val="262626"/>
              </a:buClr>
            </a:pPr>
            <a:r>
              <a:rPr lang="en-US"/>
              <a:t>Step VI: Handling anomalies in categorical variables. Some </a:t>
            </a:r>
            <a:r>
              <a:rPr lang="en-US" err="1"/>
              <a:t>varibales</a:t>
            </a:r>
            <a:r>
              <a:rPr lang="en-US"/>
              <a:t> had some random values which were replaced by a similar value when grouped by the '</a:t>
            </a:r>
            <a:r>
              <a:rPr lang="en-US" err="1"/>
              <a:t>Customer_Id</a:t>
            </a:r>
            <a:r>
              <a:rPr lang="en-US"/>
              <a:t>'.</a:t>
            </a:r>
          </a:p>
          <a:p>
            <a:pPr>
              <a:buClr>
                <a:srgbClr val="262626"/>
              </a:buClr>
            </a:pPr>
            <a:endParaRPr lang="en-US"/>
          </a:p>
        </p:txBody>
      </p:sp>
      <p:pic>
        <p:nvPicPr>
          <p:cNvPr id="4" name="Picture 3" descr="A screenshot of a document&#10;&#10;Description automatically generated">
            <a:extLst>
              <a:ext uri="{FF2B5EF4-FFF2-40B4-BE49-F238E27FC236}">
                <a16:creationId xmlns:a16="http://schemas.microsoft.com/office/drawing/2014/main" id="{FE5623FB-82E2-11A5-AAC9-46E7E15F0EF7}"/>
              </a:ext>
            </a:extLst>
          </p:cNvPr>
          <p:cNvPicPr>
            <a:picLocks noChangeAspect="1"/>
          </p:cNvPicPr>
          <p:nvPr/>
        </p:nvPicPr>
        <p:blipFill>
          <a:blip r:embed="rId2"/>
          <a:stretch>
            <a:fillRect/>
          </a:stretch>
        </p:blipFill>
        <p:spPr>
          <a:xfrm>
            <a:off x="7231811" y="1707662"/>
            <a:ext cx="4385095" cy="1357959"/>
          </a:xfrm>
          <a:prstGeom prst="rect">
            <a:avLst/>
          </a:prstGeom>
        </p:spPr>
      </p:pic>
      <p:pic>
        <p:nvPicPr>
          <p:cNvPr id="5" name="Picture 4">
            <a:extLst>
              <a:ext uri="{FF2B5EF4-FFF2-40B4-BE49-F238E27FC236}">
                <a16:creationId xmlns:a16="http://schemas.microsoft.com/office/drawing/2014/main" id="{7E9086B6-8B51-A6FF-3429-029EBB6D4647}"/>
              </a:ext>
            </a:extLst>
          </p:cNvPr>
          <p:cNvPicPr>
            <a:picLocks noChangeAspect="1"/>
          </p:cNvPicPr>
          <p:nvPr/>
        </p:nvPicPr>
        <p:blipFill>
          <a:blip r:embed="rId3"/>
          <a:stretch>
            <a:fillRect/>
          </a:stretch>
        </p:blipFill>
        <p:spPr>
          <a:xfrm>
            <a:off x="7231811" y="3169110"/>
            <a:ext cx="4385095" cy="1152383"/>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3711DF0C-8FD7-E7D6-3177-013EABC6E5D2}"/>
              </a:ext>
            </a:extLst>
          </p:cNvPr>
          <p:cNvPicPr>
            <a:picLocks noChangeAspect="1"/>
          </p:cNvPicPr>
          <p:nvPr/>
        </p:nvPicPr>
        <p:blipFill>
          <a:blip r:embed="rId4"/>
          <a:stretch>
            <a:fillRect/>
          </a:stretch>
        </p:blipFill>
        <p:spPr>
          <a:xfrm>
            <a:off x="7233670" y="4356389"/>
            <a:ext cx="1143000" cy="1828800"/>
          </a:xfrm>
          <a:prstGeom prst="rect">
            <a:avLst/>
          </a:prstGeom>
        </p:spPr>
      </p:pic>
      <p:pic>
        <p:nvPicPr>
          <p:cNvPr id="7" name="Picture 6" descr="A white sheet with numbers&#10;&#10;Description automatically generated">
            <a:extLst>
              <a:ext uri="{FF2B5EF4-FFF2-40B4-BE49-F238E27FC236}">
                <a16:creationId xmlns:a16="http://schemas.microsoft.com/office/drawing/2014/main" id="{8A1C6E09-04C6-1DC4-9EC2-8790C1226861}"/>
              </a:ext>
            </a:extLst>
          </p:cNvPr>
          <p:cNvPicPr>
            <a:picLocks noChangeAspect="1"/>
          </p:cNvPicPr>
          <p:nvPr/>
        </p:nvPicPr>
        <p:blipFill>
          <a:blip r:embed="rId5"/>
          <a:stretch>
            <a:fillRect/>
          </a:stretch>
        </p:blipFill>
        <p:spPr>
          <a:xfrm>
            <a:off x="9612972" y="4326417"/>
            <a:ext cx="1362433" cy="1885771"/>
          </a:xfrm>
          <a:prstGeom prst="rect">
            <a:avLst/>
          </a:prstGeom>
        </p:spPr>
      </p:pic>
      <p:sp>
        <p:nvSpPr>
          <p:cNvPr id="8" name="Arrow: Right 7">
            <a:extLst>
              <a:ext uri="{FF2B5EF4-FFF2-40B4-BE49-F238E27FC236}">
                <a16:creationId xmlns:a16="http://schemas.microsoft.com/office/drawing/2014/main" id="{80B5D9AB-537C-AEFE-74AB-B24675BFEBA3}"/>
              </a:ext>
            </a:extLst>
          </p:cNvPr>
          <p:cNvSpPr/>
          <p:nvPr/>
        </p:nvSpPr>
        <p:spPr>
          <a:xfrm flipV="1">
            <a:off x="8389922" y="5074914"/>
            <a:ext cx="1259632" cy="372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A0D4-156F-1F8B-B44A-CE79079DC258}"/>
              </a:ext>
            </a:extLst>
          </p:cNvPr>
          <p:cNvSpPr>
            <a:spLocks noGrp="1"/>
          </p:cNvSpPr>
          <p:nvPr>
            <p:ph type="title"/>
          </p:nvPr>
        </p:nvSpPr>
        <p:spPr>
          <a:xfrm>
            <a:off x="707366" y="656971"/>
            <a:ext cx="2193985" cy="825261"/>
          </a:xfrm>
        </p:spPr>
        <p:txBody>
          <a:bodyPr/>
          <a:lstStyle/>
          <a:p>
            <a:r>
              <a:rPr lang="en-US"/>
              <a:t>EDA</a:t>
            </a:r>
          </a:p>
        </p:txBody>
      </p:sp>
      <p:pic>
        <p:nvPicPr>
          <p:cNvPr id="3" name="Picture 2" descr="A close-up of a colorful pattern&#10;&#10;Description automatically generated">
            <a:extLst>
              <a:ext uri="{FF2B5EF4-FFF2-40B4-BE49-F238E27FC236}">
                <a16:creationId xmlns:a16="http://schemas.microsoft.com/office/drawing/2014/main" id="{F0F7A5EC-1B69-D989-B472-991B558ABCF3}"/>
              </a:ext>
            </a:extLst>
          </p:cNvPr>
          <p:cNvPicPr>
            <a:picLocks noChangeAspect="1"/>
          </p:cNvPicPr>
          <p:nvPr/>
        </p:nvPicPr>
        <p:blipFill>
          <a:blip r:embed="rId2"/>
          <a:stretch>
            <a:fillRect/>
          </a:stretch>
        </p:blipFill>
        <p:spPr>
          <a:xfrm>
            <a:off x="701237" y="2686871"/>
            <a:ext cx="4667250" cy="3533775"/>
          </a:xfrm>
          <a:prstGeom prst="rect">
            <a:avLst/>
          </a:prstGeom>
        </p:spPr>
      </p:pic>
      <p:sp>
        <p:nvSpPr>
          <p:cNvPr id="6" name="TextBox 5">
            <a:extLst>
              <a:ext uri="{FF2B5EF4-FFF2-40B4-BE49-F238E27FC236}">
                <a16:creationId xmlns:a16="http://schemas.microsoft.com/office/drawing/2014/main" id="{01E10295-0976-7CA9-481E-4930FD3854D3}"/>
              </a:ext>
            </a:extLst>
          </p:cNvPr>
          <p:cNvSpPr txBox="1"/>
          <p:nvPr/>
        </p:nvSpPr>
        <p:spPr>
          <a:xfrm>
            <a:off x="709447" y="1589689"/>
            <a:ext cx="43223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 correlation matrix is used to visualize the relationships between the numerical variables.</a:t>
            </a:r>
          </a:p>
        </p:txBody>
      </p:sp>
      <p:pic>
        <p:nvPicPr>
          <p:cNvPr id="7" name="Picture 6" descr="A group of graphs showing different types of data&#10;&#10;Description automatically generated with medium confidence">
            <a:extLst>
              <a:ext uri="{FF2B5EF4-FFF2-40B4-BE49-F238E27FC236}">
                <a16:creationId xmlns:a16="http://schemas.microsoft.com/office/drawing/2014/main" id="{468E45E4-1EF2-95BF-939E-D8111E24876F}"/>
              </a:ext>
            </a:extLst>
          </p:cNvPr>
          <p:cNvPicPr>
            <a:picLocks noChangeAspect="1"/>
          </p:cNvPicPr>
          <p:nvPr/>
        </p:nvPicPr>
        <p:blipFill>
          <a:blip r:embed="rId3"/>
          <a:stretch>
            <a:fillRect/>
          </a:stretch>
        </p:blipFill>
        <p:spPr>
          <a:xfrm>
            <a:off x="5608961" y="1237786"/>
            <a:ext cx="5943599" cy="1844775"/>
          </a:xfrm>
          <a:prstGeom prst="rect">
            <a:avLst/>
          </a:prstGeom>
        </p:spPr>
      </p:pic>
      <p:pic>
        <p:nvPicPr>
          <p:cNvPr id="8" name="Picture 7">
            <a:extLst>
              <a:ext uri="{FF2B5EF4-FFF2-40B4-BE49-F238E27FC236}">
                <a16:creationId xmlns:a16="http://schemas.microsoft.com/office/drawing/2014/main" id="{E870209F-2D99-C52C-59D6-9CCA9F764CA4}"/>
              </a:ext>
            </a:extLst>
          </p:cNvPr>
          <p:cNvPicPr>
            <a:picLocks noChangeAspect="1"/>
          </p:cNvPicPr>
          <p:nvPr/>
        </p:nvPicPr>
        <p:blipFill>
          <a:blip r:embed="rId4"/>
          <a:stretch>
            <a:fillRect/>
          </a:stretch>
        </p:blipFill>
        <p:spPr>
          <a:xfrm>
            <a:off x="6467861" y="3189379"/>
            <a:ext cx="4225797" cy="3261135"/>
          </a:xfrm>
          <a:prstGeom prst="rect">
            <a:avLst/>
          </a:prstGeom>
        </p:spPr>
      </p:pic>
    </p:spTree>
    <p:extLst>
      <p:ext uri="{BB962C8B-B14F-4D97-AF65-F5344CB8AC3E}">
        <p14:creationId xmlns:p14="http://schemas.microsoft.com/office/powerpoint/2010/main" val="84374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1BA0-014C-32BB-300F-F35F393B27EA}"/>
              </a:ext>
            </a:extLst>
          </p:cNvPr>
          <p:cNvSpPr>
            <a:spLocks noGrp="1"/>
          </p:cNvSpPr>
          <p:nvPr>
            <p:ph type="title"/>
          </p:nvPr>
        </p:nvSpPr>
        <p:spPr/>
        <p:txBody>
          <a:bodyPr>
            <a:normAutofit/>
          </a:bodyPr>
          <a:lstStyle/>
          <a:p>
            <a:r>
              <a:rPr lang="en-US"/>
              <a:t>Data Preprocessing - One-Hot Encoding</a:t>
            </a:r>
          </a:p>
        </p:txBody>
      </p:sp>
      <p:pic>
        <p:nvPicPr>
          <p:cNvPr id="4" name="Content Placeholder 3">
            <a:extLst>
              <a:ext uri="{FF2B5EF4-FFF2-40B4-BE49-F238E27FC236}">
                <a16:creationId xmlns:a16="http://schemas.microsoft.com/office/drawing/2014/main" id="{CDC5ACB8-6F76-4212-565C-BACCC0A55BF2}"/>
              </a:ext>
            </a:extLst>
          </p:cNvPr>
          <p:cNvPicPr>
            <a:picLocks noGrp="1" noChangeAspect="1"/>
          </p:cNvPicPr>
          <p:nvPr>
            <p:ph idx="1"/>
          </p:nvPr>
        </p:nvPicPr>
        <p:blipFill>
          <a:blip r:embed="rId3"/>
          <a:stretch>
            <a:fillRect/>
          </a:stretch>
        </p:blipFill>
        <p:spPr>
          <a:xfrm>
            <a:off x="1266291" y="2643917"/>
            <a:ext cx="3865340" cy="3012237"/>
          </a:xfrm>
        </p:spPr>
      </p:pic>
      <p:pic>
        <p:nvPicPr>
          <p:cNvPr id="5" name="Picture 4" descr="A screenshot of a computer&#10;&#10;Description automatically generated">
            <a:extLst>
              <a:ext uri="{FF2B5EF4-FFF2-40B4-BE49-F238E27FC236}">
                <a16:creationId xmlns:a16="http://schemas.microsoft.com/office/drawing/2014/main" id="{7ADE8FDC-600F-22AD-6F63-F364CB5C1DD4}"/>
              </a:ext>
            </a:extLst>
          </p:cNvPr>
          <p:cNvPicPr>
            <a:picLocks noChangeAspect="1"/>
          </p:cNvPicPr>
          <p:nvPr/>
        </p:nvPicPr>
        <p:blipFill>
          <a:blip r:embed="rId4"/>
          <a:stretch>
            <a:fillRect/>
          </a:stretch>
        </p:blipFill>
        <p:spPr>
          <a:xfrm>
            <a:off x="5588897" y="2645493"/>
            <a:ext cx="5676780" cy="3016295"/>
          </a:xfrm>
          <a:prstGeom prst="rect">
            <a:avLst/>
          </a:prstGeom>
        </p:spPr>
      </p:pic>
      <p:sp>
        <p:nvSpPr>
          <p:cNvPr id="10" name="TextBox 9">
            <a:extLst>
              <a:ext uri="{FF2B5EF4-FFF2-40B4-BE49-F238E27FC236}">
                <a16:creationId xmlns:a16="http://schemas.microsoft.com/office/drawing/2014/main" id="{F8179D6A-506F-AF86-BC20-36FA9838100D}"/>
              </a:ext>
            </a:extLst>
          </p:cNvPr>
          <p:cNvSpPr txBox="1"/>
          <p:nvPr/>
        </p:nvSpPr>
        <p:spPr>
          <a:xfrm>
            <a:off x="1071307" y="1717899"/>
            <a:ext cx="74158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Calibri"/>
                <a:ea typeface="+mn-lt"/>
                <a:cs typeface="Calibri"/>
              </a:rPr>
              <a:t>8 categorical features </a:t>
            </a:r>
            <a:r>
              <a:rPr lang="en-US">
                <a:latin typeface="Calibri"/>
                <a:ea typeface="+mn-lt"/>
                <a:cs typeface="+mn-lt"/>
              </a:rPr>
              <a:t>(exclude the </a:t>
            </a:r>
            <a:r>
              <a:rPr lang="en-US" err="1">
                <a:latin typeface="Calibri"/>
                <a:ea typeface="+mn-lt"/>
                <a:cs typeface="+mn-lt"/>
              </a:rPr>
              <a:t>customerID</a:t>
            </a:r>
            <a:r>
              <a:rPr lang="en-US">
                <a:latin typeface="Calibri"/>
                <a:ea typeface="+mn-lt"/>
                <a:cs typeface="+mn-lt"/>
              </a:rPr>
              <a:t> and credit score )</a:t>
            </a:r>
            <a:endParaRPr lang="en-US">
              <a:latin typeface="Calibri"/>
              <a:ea typeface="+mn-lt"/>
              <a:cs typeface="Calibri"/>
            </a:endParaRPr>
          </a:p>
          <a:p>
            <a:pPr marL="285750" indent="-285750">
              <a:buFont typeface="Arial"/>
              <a:buChar char="•"/>
            </a:pPr>
            <a:r>
              <a:rPr lang="en-US">
                <a:latin typeface="Calibri"/>
                <a:ea typeface="+mn-lt"/>
                <a:cs typeface="+mn-lt"/>
              </a:rPr>
              <a:t>Type of loan is particularly tricky because it has 6,000 unique values </a:t>
            </a:r>
            <a:endParaRPr lang="en-US">
              <a:latin typeface="Calibri"/>
              <a:cs typeface="Calibri"/>
            </a:endParaRPr>
          </a:p>
          <a:p>
            <a:pPr marL="285750" indent="-285750">
              <a:buFont typeface="Arial"/>
              <a:buChar char="•"/>
            </a:pPr>
            <a:endParaRPr lang="en-US">
              <a:latin typeface="Calibri"/>
              <a:cs typeface="Calibri"/>
            </a:endParaRPr>
          </a:p>
        </p:txBody>
      </p:sp>
    </p:spTree>
    <p:extLst>
      <p:ext uri="{BB962C8B-B14F-4D97-AF65-F5344CB8AC3E}">
        <p14:creationId xmlns:p14="http://schemas.microsoft.com/office/powerpoint/2010/main" val="1095253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B5E5-16EC-2DA0-F89C-5646B7D9845A}"/>
              </a:ext>
            </a:extLst>
          </p:cNvPr>
          <p:cNvSpPr>
            <a:spLocks noGrp="1"/>
          </p:cNvSpPr>
          <p:nvPr>
            <p:ph type="title"/>
          </p:nvPr>
        </p:nvSpPr>
        <p:spPr/>
        <p:txBody>
          <a:bodyPr/>
          <a:lstStyle/>
          <a:p>
            <a:r>
              <a:rPr lang="en-US" sz="4300"/>
              <a:t>Data Preprocessing: Type of Loan</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AE3CEC0A-DB77-85FC-FD34-46CEA91C82EC}"/>
              </a:ext>
            </a:extLst>
          </p:cNvPr>
          <p:cNvPicPr>
            <a:picLocks noGrp="1" noChangeAspect="1"/>
          </p:cNvPicPr>
          <p:nvPr>
            <p:ph idx="1"/>
          </p:nvPr>
        </p:nvPicPr>
        <p:blipFill>
          <a:blip r:embed="rId3"/>
          <a:stretch>
            <a:fillRect/>
          </a:stretch>
        </p:blipFill>
        <p:spPr>
          <a:xfrm>
            <a:off x="778447" y="2027683"/>
            <a:ext cx="6782063" cy="3656280"/>
          </a:xfrm>
        </p:spPr>
      </p:pic>
      <p:pic>
        <p:nvPicPr>
          <p:cNvPr id="6" name="Picture 5" descr="A close-up of a white background&#10;&#10;Description automatically generated">
            <a:extLst>
              <a:ext uri="{FF2B5EF4-FFF2-40B4-BE49-F238E27FC236}">
                <a16:creationId xmlns:a16="http://schemas.microsoft.com/office/drawing/2014/main" id="{D0516E4A-AD78-EB62-C73E-8F072A111D81}"/>
              </a:ext>
            </a:extLst>
          </p:cNvPr>
          <p:cNvPicPr>
            <a:picLocks noChangeAspect="1"/>
          </p:cNvPicPr>
          <p:nvPr/>
        </p:nvPicPr>
        <p:blipFill>
          <a:blip r:embed="rId4"/>
          <a:stretch>
            <a:fillRect/>
          </a:stretch>
        </p:blipFill>
        <p:spPr>
          <a:xfrm>
            <a:off x="7943036" y="3747559"/>
            <a:ext cx="3178910" cy="1929110"/>
          </a:xfrm>
          <a:prstGeom prst="rect">
            <a:avLst/>
          </a:prstGeom>
        </p:spPr>
      </p:pic>
      <p:sp>
        <p:nvSpPr>
          <p:cNvPr id="3" name="TextBox 2">
            <a:extLst>
              <a:ext uri="{FF2B5EF4-FFF2-40B4-BE49-F238E27FC236}">
                <a16:creationId xmlns:a16="http://schemas.microsoft.com/office/drawing/2014/main" id="{EFF85357-C19B-5306-A38E-1A7BFAB47C54}"/>
              </a:ext>
            </a:extLst>
          </p:cNvPr>
          <p:cNvSpPr txBox="1"/>
          <p:nvPr/>
        </p:nvSpPr>
        <p:spPr>
          <a:xfrm>
            <a:off x="8025371" y="1711896"/>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Each data is a list, has several types inside</a:t>
            </a:r>
          </a:p>
          <a:p>
            <a:pPr marL="342900" indent="-342900">
              <a:buAutoNum type="arabicPeriod"/>
            </a:pPr>
            <a:r>
              <a:rPr lang="en-US"/>
              <a:t>Redundant 'and' </a:t>
            </a:r>
          </a:p>
          <a:p>
            <a:endParaRPr lang="en-US"/>
          </a:p>
          <a:p>
            <a:r>
              <a:rPr lang="en-US"/>
              <a:t>Result</a:t>
            </a:r>
          </a:p>
          <a:p>
            <a:pPr marL="342900" indent="-342900">
              <a:buAutoNum type="arabicPeriod"/>
            </a:pPr>
            <a:r>
              <a:rPr lang="en-US"/>
              <a:t>9 unique types</a:t>
            </a:r>
          </a:p>
          <a:p>
            <a:pPr marL="342900" indent="-342900">
              <a:buAutoNum type="arabicPeriod"/>
            </a:pPr>
            <a:r>
              <a:rPr lang="en-US"/>
              <a:t>Value 0, 1</a:t>
            </a:r>
          </a:p>
          <a:p>
            <a:endParaRPr lang="en-US"/>
          </a:p>
          <a:p>
            <a:pPr marL="285750" indent="-285750">
              <a:buAutoNum type="arabicPeriod"/>
            </a:pPr>
            <a:endParaRPr lang="en-US"/>
          </a:p>
        </p:txBody>
      </p:sp>
    </p:spTree>
    <p:extLst>
      <p:ext uri="{BB962C8B-B14F-4D97-AF65-F5344CB8AC3E}">
        <p14:creationId xmlns:p14="http://schemas.microsoft.com/office/powerpoint/2010/main" val="61687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F3AD-82D4-F64E-6E08-B51517F319EF}"/>
              </a:ext>
            </a:extLst>
          </p:cNvPr>
          <p:cNvSpPr>
            <a:spLocks noGrp="1"/>
          </p:cNvSpPr>
          <p:nvPr>
            <p:ph type="title"/>
          </p:nvPr>
        </p:nvSpPr>
        <p:spPr/>
        <p:txBody>
          <a:bodyPr>
            <a:normAutofit/>
          </a:bodyPr>
          <a:lstStyle/>
          <a:p>
            <a:r>
              <a:rPr lang="en-US" sz="3600"/>
              <a:t>Data Preprocessing: Type of Loan &amp; Other Categorical Features</a:t>
            </a:r>
          </a:p>
        </p:txBody>
      </p:sp>
      <p:pic>
        <p:nvPicPr>
          <p:cNvPr id="4" name="Content Placeholder 3" descr="A white background with black text&#10;&#10;Description automatically generated">
            <a:extLst>
              <a:ext uri="{FF2B5EF4-FFF2-40B4-BE49-F238E27FC236}">
                <a16:creationId xmlns:a16="http://schemas.microsoft.com/office/drawing/2014/main" id="{65B2BA48-6DA7-FC70-5C1D-2B052C24EEC4}"/>
              </a:ext>
            </a:extLst>
          </p:cNvPr>
          <p:cNvPicPr>
            <a:picLocks noGrp="1" noChangeAspect="1"/>
          </p:cNvPicPr>
          <p:nvPr>
            <p:ph idx="1"/>
          </p:nvPr>
        </p:nvPicPr>
        <p:blipFill>
          <a:blip r:embed="rId2"/>
          <a:stretch>
            <a:fillRect/>
          </a:stretch>
        </p:blipFill>
        <p:spPr>
          <a:xfrm>
            <a:off x="1420032" y="2285284"/>
            <a:ext cx="6562241" cy="2071284"/>
          </a:xfrm>
        </p:spPr>
      </p:pic>
      <p:sp>
        <p:nvSpPr>
          <p:cNvPr id="6" name="TextBox 5">
            <a:extLst>
              <a:ext uri="{FF2B5EF4-FFF2-40B4-BE49-F238E27FC236}">
                <a16:creationId xmlns:a16="http://schemas.microsoft.com/office/drawing/2014/main" id="{6DC52CA1-7FE2-1D87-6A1E-3AF930C60475}"/>
              </a:ext>
            </a:extLst>
          </p:cNvPr>
          <p:cNvSpPr txBox="1"/>
          <p:nvPr/>
        </p:nvSpPr>
        <p:spPr>
          <a:xfrm>
            <a:off x="1071966" y="1911457"/>
            <a:ext cx="4383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Type of Loan turned into 9 new columns</a:t>
            </a:r>
          </a:p>
        </p:txBody>
      </p:sp>
      <p:sp>
        <p:nvSpPr>
          <p:cNvPr id="7" name="TextBox 6">
            <a:extLst>
              <a:ext uri="{FF2B5EF4-FFF2-40B4-BE49-F238E27FC236}">
                <a16:creationId xmlns:a16="http://schemas.microsoft.com/office/drawing/2014/main" id="{26B7CA52-DA56-1B8D-0092-42DA127D8FA2}"/>
              </a:ext>
            </a:extLst>
          </p:cNvPr>
          <p:cNvSpPr txBox="1"/>
          <p:nvPr/>
        </p:nvSpPr>
        <p:spPr>
          <a:xfrm>
            <a:off x="1071966" y="4765728"/>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After converting all categorical features …</a:t>
            </a:r>
          </a:p>
          <a:p>
            <a:pPr marL="285750" indent="-285750">
              <a:buFont typeface="Arial"/>
              <a:buChar char="•"/>
            </a:pPr>
            <a:r>
              <a:rPr lang="en-US"/>
              <a:t>Features: 30 to 61</a:t>
            </a:r>
          </a:p>
          <a:p>
            <a:pPr marL="285750" indent="-285750">
              <a:buFont typeface="Arial"/>
              <a:buChar char="•"/>
            </a:pPr>
            <a:endParaRPr lang="en-US"/>
          </a:p>
        </p:txBody>
      </p:sp>
      <p:pic>
        <p:nvPicPr>
          <p:cNvPr id="8" name="Picture 7" descr="A number and a number on a white background&#10;&#10;Description automatically generated">
            <a:extLst>
              <a:ext uri="{FF2B5EF4-FFF2-40B4-BE49-F238E27FC236}">
                <a16:creationId xmlns:a16="http://schemas.microsoft.com/office/drawing/2014/main" id="{C7812283-9DF2-3DCD-9718-A467C4093EB9}"/>
              </a:ext>
            </a:extLst>
          </p:cNvPr>
          <p:cNvPicPr>
            <a:picLocks noChangeAspect="1"/>
          </p:cNvPicPr>
          <p:nvPr/>
        </p:nvPicPr>
        <p:blipFill>
          <a:blip r:embed="rId3"/>
          <a:stretch>
            <a:fillRect/>
          </a:stretch>
        </p:blipFill>
        <p:spPr>
          <a:xfrm>
            <a:off x="3699898" y="4620028"/>
            <a:ext cx="7581900" cy="1285875"/>
          </a:xfrm>
          <a:prstGeom prst="rect">
            <a:avLst/>
          </a:prstGeom>
        </p:spPr>
      </p:pic>
    </p:spTree>
    <p:extLst>
      <p:ext uri="{BB962C8B-B14F-4D97-AF65-F5344CB8AC3E}">
        <p14:creationId xmlns:p14="http://schemas.microsoft.com/office/powerpoint/2010/main" val="428694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72A8-A445-3A0B-82AF-E3909E20C135}"/>
              </a:ext>
            </a:extLst>
          </p:cNvPr>
          <p:cNvSpPr>
            <a:spLocks noGrp="1"/>
          </p:cNvSpPr>
          <p:nvPr>
            <p:ph type="title"/>
          </p:nvPr>
        </p:nvSpPr>
        <p:spPr/>
        <p:txBody>
          <a:bodyPr/>
          <a:lstStyle/>
          <a:p>
            <a:r>
              <a:rPr lang="en-US"/>
              <a:t>Data Preprocessing - Scaling</a:t>
            </a:r>
          </a:p>
        </p:txBody>
      </p:sp>
      <p:sp>
        <p:nvSpPr>
          <p:cNvPr id="3" name="Content Placeholder 2">
            <a:extLst>
              <a:ext uri="{FF2B5EF4-FFF2-40B4-BE49-F238E27FC236}">
                <a16:creationId xmlns:a16="http://schemas.microsoft.com/office/drawing/2014/main" id="{A60B653B-9B1B-4E78-220F-59D91682BBFB}"/>
              </a:ext>
            </a:extLst>
          </p:cNvPr>
          <p:cNvSpPr>
            <a:spLocks noGrp="1"/>
          </p:cNvSpPr>
          <p:nvPr>
            <p:ph idx="1"/>
          </p:nvPr>
        </p:nvSpPr>
        <p:spPr>
          <a:xfrm>
            <a:off x="1066800" y="2016856"/>
            <a:ext cx="10259683" cy="686605"/>
          </a:xfrm>
        </p:spPr>
        <p:txBody>
          <a:bodyPr vert="horz" lIns="91440" tIns="45720" rIns="91440" bIns="45720" rtlCol="0" anchor="t">
            <a:normAutofit/>
          </a:bodyPr>
          <a:lstStyle/>
          <a:p>
            <a:pPr marL="0" indent="0">
              <a:buNone/>
            </a:pPr>
            <a:r>
              <a:rPr lang="en-US"/>
              <a:t>After one-hot encoding and the creation of dummy variables for categorical variables, the data needs to be scaled to avoid bias. We use the </a:t>
            </a:r>
            <a:r>
              <a:rPr lang="en-US" err="1"/>
              <a:t>MinMaxScaler</a:t>
            </a:r>
            <a:r>
              <a:rPr lang="en-US"/>
              <a:t> from the </a:t>
            </a:r>
            <a:r>
              <a:rPr lang="en-US" err="1"/>
              <a:t>sklearn</a:t>
            </a:r>
            <a:r>
              <a:rPr lang="en-US"/>
              <a:t> preprocessing module achieve the same.</a:t>
            </a:r>
          </a:p>
        </p:txBody>
      </p:sp>
      <p:pic>
        <p:nvPicPr>
          <p:cNvPr id="4" name="Picture 3" descr="A screenshot of a credit card&#10;&#10;Description automatically generated">
            <a:extLst>
              <a:ext uri="{FF2B5EF4-FFF2-40B4-BE49-F238E27FC236}">
                <a16:creationId xmlns:a16="http://schemas.microsoft.com/office/drawing/2014/main" id="{3DA5DBD4-CC68-805A-784C-555B110DC213}"/>
              </a:ext>
            </a:extLst>
          </p:cNvPr>
          <p:cNvPicPr>
            <a:picLocks noChangeAspect="1"/>
          </p:cNvPicPr>
          <p:nvPr/>
        </p:nvPicPr>
        <p:blipFill>
          <a:blip r:embed="rId2"/>
          <a:stretch>
            <a:fillRect/>
          </a:stretch>
        </p:blipFill>
        <p:spPr>
          <a:xfrm>
            <a:off x="1063924" y="4630665"/>
            <a:ext cx="10064150" cy="1595061"/>
          </a:xfrm>
          <a:prstGeom prst="rect">
            <a:avLst/>
          </a:prstGeom>
        </p:spPr>
      </p:pic>
      <p:pic>
        <p:nvPicPr>
          <p:cNvPr id="5" name="Picture 4" descr="A table with numbers on it&#10;&#10;Description automatically generated">
            <a:extLst>
              <a:ext uri="{FF2B5EF4-FFF2-40B4-BE49-F238E27FC236}">
                <a16:creationId xmlns:a16="http://schemas.microsoft.com/office/drawing/2014/main" id="{8F35339F-6E3B-7765-56E7-6BCC28D0543C}"/>
              </a:ext>
            </a:extLst>
          </p:cNvPr>
          <p:cNvPicPr>
            <a:picLocks noChangeAspect="1"/>
          </p:cNvPicPr>
          <p:nvPr/>
        </p:nvPicPr>
        <p:blipFill>
          <a:blip r:embed="rId3"/>
          <a:stretch>
            <a:fillRect/>
          </a:stretch>
        </p:blipFill>
        <p:spPr>
          <a:xfrm>
            <a:off x="1065288" y="2847004"/>
            <a:ext cx="10064150" cy="164633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C957281-FA9A-80C1-9E1B-C0C117A98F27}"/>
              </a:ext>
            </a:extLst>
          </p:cNvPr>
          <p:cNvPicPr>
            <a:picLocks noChangeAspect="1"/>
          </p:cNvPicPr>
          <p:nvPr/>
        </p:nvPicPr>
        <p:blipFill>
          <a:blip r:embed="rId4"/>
          <a:stretch>
            <a:fillRect/>
          </a:stretch>
        </p:blipFill>
        <p:spPr>
          <a:xfrm>
            <a:off x="3049533" y="3768106"/>
            <a:ext cx="5705475" cy="1724025"/>
          </a:xfrm>
          <a:prstGeom prst="rect">
            <a:avLst/>
          </a:prstGeom>
        </p:spPr>
      </p:pic>
    </p:spTree>
    <p:extLst>
      <p:ext uri="{BB962C8B-B14F-4D97-AF65-F5344CB8AC3E}">
        <p14:creationId xmlns:p14="http://schemas.microsoft.com/office/powerpoint/2010/main" val="76366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362441"/>
      </a:dk2>
      <a:lt2>
        <a:srgbClr val="E8E2E8"/>
      </a:lt2>
      <a:accent1>
        <a:srgbClr val="47B54A"/>
      </a:accent1>
      <a:accent2>
        <a:srgbClr val="69B13B"/>
      </a:accent2>
      <a:accent3>
        <a:srgbClr val="95A942"/>
      </a:accent3>
      <a:accent4>
        <a:srgbClr val="B1973B"/>
      </a:accent4>
      <a:accent5>
        <a:srgbClr val="C3784D"/>
      </a:accent5>
      <a:accent6>
        <a:srgbClr val="B13B41"/>
      </a:accent6>
      <a:hlink>
        <a:srgbClr val="AB7539"/>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4</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SavonVTI</vt:lpstr>
      <vt:lpstr>Credit Score Classification</vt:lpstr>
      <vt:lpstr>Motivation</vt:lpstr>
      <vt:lpstr>Overview Of the Dataset</vt:lpstr>
      <vt:lpstr>Data Cleaning </vt:lpstr>
      <vt:lpstr>EDA</vt:lpstr>
      <vt:lpstr>Data Preprocessing - One-Hot Encoding</vt:lpstr>
      <vt:lpstr>Data Preprocessing: Type of Loan</vt:lpstr>
      <vt:lpstr>Data Preprocessing: Type of Loan &amp; Other Categorical Features</vt:lpstr>
      <vt:lpstr>Data Preprocessing - Scaling</vt:lpstr>
      <vt:lpstr>Data Preprocessing – Encoding Y</vt:lpstr>
      <vt:lpstr>K-NN</vt:lpstr>
      <vt:lpstr>Decision Tree</vt:lpstr>
      <vt:lpstr>Random Forest</vt:lpstr>
      <vt:lpstr>SVM</vt:lpstr>
      <vt:lpstr>Logistic Regression</vt:lpstr>
      <vt:lpstr>SVM &amp; Logistic Regression &amp; Ensemble Comparison</vt:lpstr>
      <vt:lpstr>KNN, D-Tree, Random Forest &amp; Ensemble Comparison</vt:lpstr>
      <vt:lpstr>Interpret the Result</vt:lpstr>
      <vt:lpstr>Next Step - Adjust the Imbalance Y</vt:lpstr>
      <vt:lpstr>Some Challenges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Score Classification</dc:title>
  <dc:creator>Santosh Bhanushali</dc:creator>
  <cp:revision>69</cp:revision>
  <dcterms:created xsi:type="dcterms:W3CDTF">2024-11-18T00:00:38Z</dcterms:created>
  <dcterms:modified xsi:type="dcterms:W3CDTF">2024-11-19T21:15:17Z</dcterms:modified>
</cp:coreProperties>
</file>